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6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omments/comment7.xml" ContentType="application/vnd.openxmlformats-officedocument.presentationml.comments+xml"/>
  <Override PartName="/ppt/notesSlides/notesSlide28.xml" ContentType="application/vnd.openxmlformats-officedocument.presentationml.notesSlide+xml"/>
  <Override PartName="/ppt/comments/comment8.xml" ContentType="application/vnd.openxmlformats-officedocument.presentationml.comments+xml"/>
  <Override PartName="/ppt/notesSlides/notesSlide29.xml" ContentType="application/vnd.openxmlformats-officedocument.presentationml.notesSlide+xml"/>
  <Override PartName="/ppt/comments/comment9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10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11.xml" ContentType="application/vnd.openxmlformats-officedocument.presentationml.comments+xml"/>
  <Override PartName="/ppt/notesSlides/notesSlide34.xml" ContentType="application/vnd.openxmlformats-officedocument.presentationml.notesSlide+xml"/>
  <Override PartName="/ppt/comments/comment12.xml" ContentType="application/vnd.openxmlformats-officedocument.presentationml.comments+xml"/>
  <Override PartName="/ppt/notesSlides/notesSlide35.xml" ContentType="application/vnd.openxmlformats-officedocument.presentationml.notesSlide+xml"/>
  <Override PartName="/ppt/comments/comment13.xml" ContentType="application/vnd.openxmlformats-officedocument.presentationml.comments+xml"/>
  <Override PartName="/ppt/notesSlides/notesSlide36.xml" ContentType="application/vnd.openxmlformats-officedocument.presentationml.notesSlide+xml"/>
  <Override PartName="/ppt/comments/comment14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15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omments/comment16.xml" ContentType="application/vnd.openxmlformats-officedocument.presentationml.comments+xml"/>
  <Override PartName="/ppt/notesSlides/notesSlide43.xml" ContentType="application/vnd.openxmlformats-officedocument.presentationml.notesSlide+xml"/>
  <Override PartName="/ppt/comments/comment17.xml" ContentType="application/vnd.openxmlformats-officedocument.presentationml.comments+xml"/>
  <Override PartName="/ppt/notesSlides/notesSlide44.xml" ContentType="application/vnd.openxmlformats-officedocument.presentationml.notesSlide+xml"/>
  <Override PartName="/ppt/comments/comment18.xml" ContentType="application/vnd.openxmlformats-officedocument.presentationml.comment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omments/comment1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6"/>
  </p:notesMasterIdLst>
  <p:sldIdLst>
    <p:sldId id="414" r:id="rId2"/>
    <p:sldId id="362" r:id="rId3"/>
    <p:sldId id="336" r:id="rId4"/>
    <p:sldId id="403" r:id="rId5"/>
    <p:sldId id="371" r:id="rId6"/>
    <p:sldId id="364" r:id="rId7"/>
    <p:sldId id="375" r:id="rId8"/>
    <p:sldId id="344" r:id="rId9"/>
    <p:sldId id="380" r:id="rId10"/>
    <p:sldId id="381" r:id="rId11"/>
    <p:sldId id="382" r:id="rId12"/>
    <p:sldId id="384" r:id="rId13"/>
    <p:sldId id="383" r:id="rId14"/>
    <p:sldId id="401" r:id="rId15"/>
    <p:sldId id="373" r:id="rId16"/>
    <p:sldId id="377" r:id="rId17"/>
    <p:sldId id="324" r:id="rId18"/>
    <p:sldId id="346" r:id="rId19"/>
    <p:sldId id="350" r:id="rId20"/>
    <p:sldId id="351" r:id="rId21"/>
    <p:sldId id="328" r:id="rId22"/>
    <p:sldId id="392" r:id="rId23"/>
    <p:sldId id="391" r:id="rId24"/>
    <p:sldId id="334" r:id="rId25"/>
    <p:sldId id="398" r:id="rId26"/>
    <p:sldId id="399" r:id="rId27"/>
    <p:sldId id="325" r:id="rId28"/>
    <p:sldId id="409" r:id="rId29"/>
    <p:sldId id="295" r:id="rId30"/>
    <p:sldId id="282" r:id="rId31"/>
    <p:sldId id="283" r:id="rId32"/>
    <p:sldId id="291" r:id="rId33"/>
    <p:sldId id="405" r:id="rId34"/>
    <p:sldId id="406" r:id="rId35"/>
    <p:sldId id="410" r:id="rId36"/>
    <p:sldId id="404" r:id="rId37"/>
    <p:sldId id="396" r:id="rId38"/>
    <p:sldId id="289" r:id="rId39"/>
    <p:sldId id="297" r:id="rId40"/>
    <p:sldId id="411" r:id="rId41"/>
    <p:sldId id="412" r:id="rId42"/>
    <p:sldId id="413" r:id="rId43"/>
    <p:sldId id="407" r:id="rId44"/>
    <p:sldId id="348" r:id="rId45"/>
    <p:sldId id="400" r:id="rId46"/>
    <p:sldId id="360" r:id="rId47"/>
    <p:sldId id="402" r:id="rId48"/>
    <p:sldId id="307" r:id="rId49"/>
    <p:sldId id="359" r:id="rId50"/>
    <p:sldId id="386" r:id="rId51"/>
    <p:sldId id="393" r:id="rId52"/>
    <p:sldId id="271" r:id="rId53"/>
    <p:sldId id="298" r:id="rId54"/>
    <p:sldId id="302" r:id="rId55"/>
    <p:sldId id="301" r:id="rId56"/>
    <p:sldId id="303" r:id="rId57"/>
    <p:sldId id="304" r:id="rId58"/>
    <p:sldId id="290" r:id="rId59"/>
    <p:sldId id="314" r:id="rId60"/>
    <p:sldId id="365" r:id="rId61"/>
    <p:sldId id="366" r:id="rId62"/>
    <p:sldId id="368" r:id="rId63"/>
    <p:sldId id="369" r:id="rId64"/>
    <p:sldId id="370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99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B00004"/>
    <a:srgbClr val="FEAE5F"/>
    <a:srgbClr val="FDAE61"/>
    <a:srgbClr val="FF9B9B"/>
    <a:srgbClr val="FF4B4B"/>
    <a:srgbClr val="D9D9D9"/>
    <a:srgbClr val="1400DC"/>
    <a:srgbClr val="41719C"/>
    <a:srgbClr val="331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91" autoAdjust="0"/>
    <p:restoredTop sz="88768" autoAdjust="0"/>
  </p:normalViewPr>
  <p:slideViewPr>
    <p:cSldViewPr snapToGrid="0">
      <p:cViewPr varScale="1">
        <p:scale>
          <a:sx n="203" d="100"/>
          <a:sy n="203" d="100"/>
        </p:scale>
        <p:origin x="184" y="7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40" d="100"/>
        <a:sy n="140" d="100"/>
      </p:scale>
      <p:origin x="0" y="0"/>
    </p:cViewPr>
  </p:notesTextViewPr>
  <p:notesViewPr>
    <p:cSldViewPr snapToGrid="0">
      <p:cViewPr varScale="1">
        <p:scale>
          <a:sx n="70" d="100"/>
          <a:sy n="70" d="100"/>
        </p:scale>
        <p:origin x="3240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commentAuthors" Target="commentAuthors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06T15:49:31.072" idx="74">
    <p:pos x="10" y="10"/>
    <p:text>3:20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31T00:07:34.926" idx="60">
    <p:pos x="10" y="10"/>
    <p:text/>
    <p:extLst mod="1">
      <p:ext uri="{C676402C-5697-4E1C-873F-D02D1690AC5C}">
        <p15:threadingInfo xmlns:p15="http://schemas.microsoft.com/office/powerpoint/2012/main" timeZoneBias="240"/>
      </p:ext>
    </p:extLst>
  </p:cm>
  <p:cm authorId="1" dt="2015-04-06T18:48:08.750" idx="84">
    <p:pos x="10" y="202"/>
    <p:text>Make it clear that the output distortion function has been set by the user</p:text>
    <p:extLst>
      <p:ext uri="{C676402C-5697-4E1C-873F-D02D1690AC5C}">
        <p15:threadingInfo xmlns:p15="http://schemas.microsoft.com/office/powerpoint/2012/main" timeZoneBias="240">
          <p15:parentCm authorId="1" idx="60"/>
        </p15:threadingInfo>
      </p:ext>
    </p:extLst>
  </p:cm>
  <p:cm authorId="1" dt="2015-04-06T18:48:27.385" idx="85">
    <p:pos x="10" y="298"/>
    <p:text>say what oracle is</p:text>
    <p:extLst>
      <p:ext uri="{C676402C-5697-4E1C-873F-D02D1690AC5C}">
        <p15:threadingInfo xmlns:p15="http://schemas.microsoft.com/office/powerpoint/2012/main" timeZoneBias="240">
          <p15:parentCm authorId="1" idx="60"/>
        </p15:threadingInfo>
      </p:ext>
    </p:extLst>
  </p:cm>
  <p:cm authorId="1" dt="2015-04-06T18:50:32.121" idx="86">
    <p:pos x="10" y="394"/>
    <p:text>Don't make it sound like ideal speedup</p:text>
    <p:extLst>
      <p:ext uri="{C676402C-5697-4E1C-873F-D02D1690AC5C}">
        <p15:threadingInfo xmlns:p15="http://schemas.microsoft.com/office/powerpoint/2012/main" timeZoneBias="240">
          <p15:parentCm authorId="1" idx="60"/>
        </p15:threadingInfo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31T00:09:12.145" idx="97">
    <p:pos x="10" y="10"/>
    <p:text>Flow: these relaxed transformations improves performance and they also improve resiliance to the parallel code for DDG inaccuracies and architectural parameters.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31T00:10:31.877" idx="98">
    <p:pos x="10" y="10"/>
    <p:text>These relaxed transformations first remove deps more likely to be unnecessary. This is why we are resilient with DDG inaccuracies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31T00:11:43.339" idx="99">
    <p:pos x="10" y="10"/>
    <p:text>Sort the architectures.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06T19:53:40.774" idx="90">
    <p:pos x="10" y="10"/>
    <p:text>Prepare a backup slide about how to boost HELIX-RC and HELIX-UP.
Answer: data-centric compiler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06T19:53:40.774" idx="90">
    <p:pos x="10" y="10"/>
    <p:text>Prepare a backup slide about how to boost HELIX-RC and HELIX-UP.
Answer: data-centric compiler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31T00:08:48.153" idx="61">
    <p:pos x="10" y="10"/>
    <p:text>We need a conclusion: the more irregular is the application, the more important is the dynamic part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1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2-08T12:16:40.528" idx="23">
    <p:pos x="10" y="10"/>
    <p:text>Slide time: 1:00
End of slide: 16:30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2-08T12:21:04.390" idx="26">
    <p:pos x="10" y="10"/>
    <p:text>Slide time: 0:30
End of slide: 18:00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1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06T17:07:49.403" idx="75">
    <p:pos x="10" y="10"/>
    <p:text>Say "Historically, ILP ..."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06T18:12:21.766" idx="78">
    <p:pos x="10" y="10"/>
    <p:text>highlight the parallelism among sequential segments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06T17:18:31.079" idx="76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1" dt="2015-04-06T17:22:55.647" idx="77">
    <p:pos x="10" y="106"/>
    <p:text>At the end: why are we stocked to this performance? because we couldn't run efficiently most of the iterations of these small loops, not even HELIX</p:text>
    <p:extLst>
      <p:ext uri="{C676402C-5697-4E1C-873F-D02D1690AC5C}">
        <p15:threadingInfo xmlns:p15="http://schemas.microsoft.com/office/powerpoint/2012/main" timeZoneBias="240">
          <p15:parentCm authorId="1" idx="76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06T15:39:47.586" idx="73">
    <p:pos x="106" y="106"/>
    <p:text>18:00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4-07T15:57:10.955" idx="91">
    <p:pos x="10" y="10"/>
    <p:text>Say "this requies state-of-the-art DDG analysis. we did it ..."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31T00:06:31.473" idx="59">
    <p:pos x="10" y="10"/>
    <p:text>These transformations are not demonstrated to be sound, but most of the time they are. Sometimes they aren't and that lead to some output distortion</p:text>
    <p:extLst>
      <p:ext uri="{C676402C-5697-4E1C-873F-D02D1690AC5C}">
        <p15:threadingInfo xmlns:p15="http://schemas.microsoft.com/office/powerpoint/2012/main" timeZoneBias="240"/>
      </p:ext>
    </p:extLst>
  </p:cm>
  <p:cm authorId="1" dt="2015-04-06T18:28:15.034" idx="83">
    <p:pos x="5091" y="1059"/>
    <p:text>Don't say oracle! say 100% quality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2-07T18:01:34.112" idx="12">
    <p:pos x="10" y="10"/>
    <p:text>Slide time: 1:30
End of slide: 10:50</p:text>
    <p:extLst mod="1">
      <p:ext uri="{C676402C-5697-4E1C-873F-D02D1690AC5C}">
        <p15:threadingInfo xmlns:p15="http://schemas.microsoft.com/office/powerpoint/2012/main" timeZoneBias="30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2-07T18:25:26.074" idx="13">
    <p:pos x="10" y="10"/>
    <p:text>Slide time: 1:20
End of slide: 12:10</p:text>
    <p:extLst mod="1">
      <p:ext uri="{C676402C-5697-4E1C-873F-D02D1690AC5C}">
        <p15:threadingInfo xmlns:p15="http://schemas.microsoft.com/office/powerpoint/2012/main" timeZoneBias="30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03-31T00:07:34.926" idx="93">
    <p:pos x="10" y="10"/>
    <p:text/>
    <p:extLst>
      <p:ext uri="{C676402C-5697-4E1C-873F-D02D1690AC5C}">
        <p15:threadingInfo xmlns:p15="http://schemas.microsoft.com/office/powerpoint/2012/main" timeZoneBias="240"/>
      </p:ext>
    </p:extLst>
  </p:cm>
  <p:cm authorId="1" dt="2015-04-06T18:48:08.750" idx="94">
    <p:pos x="10" y="202"/>
    <p:text>Make it clear that the output distortion function has been set by the user</p:text>
    <p:extLst>
      <p:ext uri="{C676402C-5697-4E1C-873F-D02D1690AC5C}">
        <p15:threadingInfo xmlns:p15="http://schemas.microsoft.com/office/powerpoint/2012/main" timeZoneBias="240"/>
      </p:ext>
    </p:extLst>
  </p:cm>
  <p:cm authorId="1" dt="2015-04-06T18:48:27.385" idx="95">
    <p:pos x="10" y="298"/>
    <p:text>say what oracle is</p:text>
    <p:extLst>
      <p:ext uri="{C676402C-5697-4E1C-873F-D02D1690AC5C}">
        <p15:threadingInfo xmlns:p15="http://schemas.microsoft.com/office/powerpoint/2012/main" timeZoneBias="240"/>
      </p:ext>
    </p:extLst>
  </p:cm>
  <p:cm authorId="1" dt="2015-04-06T18:50:32.121" idx="96">
    <p:pos x="10" y="394"/>
    <p:text>Don't make it sound like ideal speedup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F845D2-6B64-42EB-A7E9-E347F5A51838}" type="datetimeFigureOut">
              <a:rPr lang="en-US" smtClean="0"/>
              <a:t>11/22/16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215684-52D1-4FD8-AF7F-10E2AD1C64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31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8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724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261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425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63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531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841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389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809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374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633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4020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34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1811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9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7203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7399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29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242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393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69834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664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9156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988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2356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58313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34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6246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0535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2842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9084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31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6278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468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24337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32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2193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4968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46234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7641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8710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193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66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1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08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9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6678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215684-52D1-4FD8-AF7F-10E2AD1C64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76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D97C2D-3A6A-4F8C-AD44-BE078189101C}" type="datetime1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306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D913CD-EB43-4256-A1F3-4F73B9DE23E9}" type="datetime1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6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2073F-17F4-4FA1-BEB6-72BEA08717BF}" type="datetime1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747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191"/>
            <a:ext cx="78867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FB53F2-BA5F-4F80-A3A1-4B87EC6ACFAA}" type="datetime1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40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7C8805-1EF3-4E8E-AB2C-82AC165D5ED1}" type="datetime1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28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32DDA-29FB-4D1A-BF70-25BF187DD6A4}" type="datetime1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583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78A65-87EB-45D8-9393-2669E401352A}" type="datetime1">
              <a:rPr lang="en-US" smtClean="0"/>
              <a:t>11/22/16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27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4C3C4-3C80-478E-BF49-DF3112B905EA}" type="datetime1">
              <a:rPr lang="en-US" smtClean="0"/>
              <a:t>11/22/16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5582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261A9D-952A-4B11-ACF2-0AE9B6DA2025}" type="datetime1">
              <a:rPr lang="en-US" smtClean="0"/>
              <a:t>11/22/16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38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25B99-B1B7-403F-BD67-E10C83A2A6CA}" type="datetime1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612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5771EF-D43F-487B-9FFB-49AC5BFDDBD8}" type="datetime1">
              <a:rPr lang="en-US" smtClean="0"/>
              <a:t>11/22/16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7736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F288F9-6507-4A34-A3F0-E8065F0663F3}" type="datetime1">
              <a:rPr lang="en-US" smtClean="0"/>
              <a:t>11/22/16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E2DD86-B4E8-4B18-9C04-B97CC6328D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704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5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comments" Target="../comments/commen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g"/><Relationship Id="rId5" Type="http://schemas.openxmlformats.org/officeDocument/2006/relationships/comments" Target="../comments/commen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4" Type="http://schemas.openxmlformats.org/officeDocument/2006/relationships/comments" Target="../comments/comment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comments" Target="../comments/commen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4" Type="http://schemas.openxmlformats.org/officeDocument/2006/relationships/comments" Target="../comments/comment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6.jpeg"/><Relationship Id="rId5" Type="http://schemas.openxmlformats.org/officeDocument/2006/relationships/image" Target="../media/image15.jpg"/><Relationship Id="rId6" Type="http://schemas.openxmlformats.org/officeDocument/2006/relationships/comments" Target="../comments/comment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6.jpg"/><Relationship Id="rId5" Type="http://schemas.openxmlformats.org/officeDocument/2006/relationships/comments" Target="../comments/comment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4" Type="http://schemas.openxmlformats.org/officeDocument/2006/relationships/comments" Target="../comments/comment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comments" Target="../comments/comment1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5" Type="http://schemas.openxmlformats.org/officeDocument/2006/relationships/image" Target="../media/image26.jpeg"/><Relationship Id="rId6" Type="http://schemas.openxmlformats.org/officeDocument/2006/relationships/image" Target="../media/image27.jpeg"/><Relationship Id="rId7" Type="http://schemas.openxmlformats.org/officeDocument/2006/relationships/image" Target="../media/image28.jpeg"/><Relationship Id="rId8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30.jpeg"/><Relationship Id="rId5" Type="http://schemas.openxmlformats.org/officeDocument/2006/relationships/comments" Target="../comments/comment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30.jpeg"/><Relationship Id="rId5" Type="http://schemas.openxmlformats.org/officeDocument/2006/relationships/comments" Target="../comments/comment1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jpg"/><Relationship Id="rId3" Type="http://schemas.openxmlformats.org/officeDocument/2006/relationships/image" Target="../media/image37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9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4" Type="http://schemas.openxmlformats.org/officeDocument/2006/relationships/comments" Target="../comments/comment1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comments" Target="../comments/comment1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4" Type="http://schemas.openxmlformats.org/officeDocument/2006/relationships/comments" Target="../comments/comment1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4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jpg"/><Relationship Id="rId6" Type="http://schemas.openxmlformats.org/officeDocument/2006/relationships/image" Target="../media/image35.png"/><Relationship Id="rId7" Type="http://schemas.openxmlformats.org/officeDocument/2006/relationships/comments" Target="../comments/comment1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639" y="4660584"/>
            <a:ext cx="2625368" cy="13973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787614"/>
            <a:ext cx="9144000" cy="1263001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            A research CAT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68927" y="5560759"/>
            <a:ext cx="4000500" cy="665126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dirty="0" smtClean="0"/>
              <a:t>Simone </a:t>
            </a:r>
            <a:r>
              <a:rPr lang="en-US" dirty="0" err="1" smtClean="0"/>
              <a:t>Campanoni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simonec@eecs.northwestern.edu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045" y="371475"/>
            <a:ext cx="5627668" cy="36329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148" y="4132079"/>
            <a:ext cx="1035255" cy="1371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8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 flipH="1" flipV="1">
            <a:off x="6952823" y="2608764"/>
            <a:ext cx="17688" cy="20744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10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741634" y="2618265"/>
            <a:ext cx="1397286" cy="1257824"/>
            <a:chOff x="2732925" y="2618265"/>
            <a:chExt cx="1397286" cy="1257824"/>
          </a:xfrm>
        </p:grpSpPr>
        <p:sp>
          <p:nvSpPr>
            <p:cNvPr id="9" name="Rectangle 8"/>
            <p:cNvSpPr/>
            <p:nvPr/>
          </p:nvSpPr>
          <p:spPr>
            <a:xfrm>
              <a:off x="2732925" y="2618265"/>
              <a:ext cx="1397286" cy="12578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71381" y="2675760"/>
              <a:ext cx="9961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c=f(c)</a:t>
              </a:r>
            </a:p>
            <a:p>
              <a:r>
                <a:rPr lang="en-US" sz="2400" dirty="0"/>
                <a:t>d</a:t>
              </a:r>
              <a:r>
                <a:rPr lang="en-US" sz="2400" dirty="0" smtClean="0"/>
                <a:t>=f(d)</a:t>
              </a:r>
            </a:p>
            <a:p>
              <a:r>
                <a:rPr lang="en-US" sz="2400" dirty="0" smtClean="0"/>
                <a:t>work()</a:t>
              </a:r>
              <a:endParaRPr lang="en-US" sz="2400" dirty="0"/>
            </a:p>
          </p:txBody>
        </p:sp>
      </p:grpSp>
      <p:cxnSp>
        <p:nvCxnSpPr>
          <p:cNvPr id="7" name="Straight Connector 6"/>
          <p:cNvCxnSpPr>
            <a:endCxn id="33" idx="2"/>
          </p:cNvCxnSpPr>
          <p:nvPr/>
        </p:nvCxnSpPr>
        <p:spPr>
          <a:xfrm>
            <a:off x="5205394" y="2618263"/>
            <a:ext cx="0" cy="213037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46093" y="3501757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28650" y="91440"/>
            <a:ext cx="7886700" cy="1325563"/>
          </a:xfrm>
        </p:spPr>
        <p:txBody>
          <a:bodyPr/>
          <a:lstStyle/>
          <a:p>
            <a:r>
              <a:rPr lang="en-US" dirty="0" smtClean="0"/>
              <a:t>HELIX: DOACROSS for multicore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583317" y="1104683"/>
            <a:ext cx="61392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CGO 2012,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DAC 2012,</a:t>
            </a:r>
            <a:b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IEEE Micro 2012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727452" y="3083537"/>
            <a:ext cx="1399571" cy="38935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2743904" y="2710441"/>
            <a:ext cx="1399571" cy="32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6272830" y="4197409"/>
            <a:ext cx="1407833" cy="1267927"/>
            <a:chOff x="6272830" y="4197409"/>
            <a:chExt cx="1407833" cy="1267927"/>
          </a:xfrm>
        </p:grpSpPr>
        <p:grpSp>
          <p:nvGrpSpPr>
            <p:cNvPr id="10" name="Group 9"/>
            <p:cNvGrpSpPr/>
            <p:nvPr/>
          </p:nvGrpSpPr>
          <p:grpSpPr>
            <a:xfrm>
              <a:off x="6273738" y="4197409"/>
              <a:ext cx="1397286" cy="1267927"/>
              <a:chOff x="6273738" y="2628095"/>
              <a:chExt cx="1397286" cy="1267927"/>
            </a:xfrm>
            <a:solidFill>
              <a:schemeClr val="bg1"/>
            </a:solidFill>
          </p:grpSpPr>
          <p:sp>
            <p:nvSpPr>
              <p:cNvPr id="22" name="Rectangle 21"/>
              <p:cNvSpPr/>
              <p:nvPr/>
            </p:nvSpPr>
            <p:spPr>
              <a:xfrm>
                <a:off x="6273738" y="2628095"/>
                <a:ext cx="1397286" cy="1267927"/>
              </a:xfrm>
              <a:prstGeom prst="rect">
                <a:avLst/>
              </a:prstGeom>
              <a:grp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6486460" y="2670760"/>
                <a:ext cx="996107" cy="1200329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c=f(c)</a:t>
                </a:r>
              </a:p>
              <a:p>
                <a:r>
                  <a:rPr lang="en-US" sz="2400" dirty="0" smtClean="0"/>
                  <a:t>d=f(d)</a:t>
                </a:r>
              </a:p>
              <a:p>
                <a:r>
                  <a:rPr lang="en-US" sz="2400" dirty="0" smtClean="0"/>
                  <a:t>work()</a:t>
                </a:r>
                <a:endParaRPr lang="en-US" sz="2400" dirty="0"/>
              </a:p>
            </p:txBody>
          </p:sp>
        </p:grpSp>
        <p:sp>
          <p:nvSpPr>
            <p:cNvPr id="57" name="Rounded Rectangle 56"/>
            <p:cNvSpPr/>
            <p:nvPr/>
          </p:nvSpPr>
          <p:spPr>
            <a:xfrm>
              <a:off x="6281092" y="4674395"/>
              <a:ext cx="1399571" cy="389359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6272830" y="4276585"/>
              <a:ext cx="1399571" cy="32932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/>
          <p:nvPr/>
        </p:nvCxnSpPr>
        <p:spPr>
          <a:xfrm>
            <a:off x="4146093" y="3083537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4496447" y="3470879"/>
            <a:ext cx="1784645" cy="1277757"/>
            <a:chOff x="4496447" y="3470879"/>
            <a:chExt cx="1784645" cy="1277757"/>
          </a:xfrm>
        </p:grpSpPr>
        <p:cxnSp>
          <p:nvCxnSpPr>
            <p:cNvPr id="46" name="Straight Arrow Connector 45"/>
            <p:cNvCxnSpPr/>
            <p:nvPr/>
          </p:nvCxnSpPr>
          <p:spPr>
            <a:xfrm>
              <a:off x="5904037" y="4324866"/>
              <a:ext cx="367831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oup 1"/>
            <p:cNvGrpSpPr/>
            <p:nvPr/>
          </p:nvGrpSpPr>
          <p:grpSpPr>
            <a:xfrm>
              <a:off x="4496447" y="3470879"/>
              <a:ext cx="1416023" cy="1277757"/>
              <a:chOff x="4496447" y="3470879"/>
              <a:chExt cx="1416023" cy="1277757"/>
            </a:xfrm>
          </p:grpSpPr>
          <p:grpSp>
            <p:nvGrpSpPr>
              <p:cNvPr id="8" name="Group 7"/>
              <p:cNvGrpSpPr/>
              <p:nvPr/>
            </p:nvGrpSpPr>
            <p:grpSpPr>
              <a:xfrm>
                <a:off x="4506751" y="3470879"/>
                <a:ext cx="1397286" cy="1277757"/>
                <a:chOff x="4506751" y="2618265"/>
                <a:chExt cx="1397286" cy="1277757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4506751" y="2618265"/>
                  <a:ext cx="1397286" cy="1277757"/>
                </a:xfrm>
                <a:prstGeom prst="rect">
                  <a:avLst/>
                </a:prstGeom>
                <a:solidFill>
                  <a:schemeClr val="bg1"/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4721404" y="2675760"/>
                  <a:ext cx="996107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 smtClean="0"/>
                    <a:t>c=f(c)</a:t>
                  </a:r>
                </a:p>
                <a:p>
                  <a:r>
                    <a:rPr lang="en-US" sz="2400" dirty="0" smtClean="0"/>
                    <a:t>d=f(d)</a:t>
                  </a:r>
                </a:p>
                <a:p>
                  <a:r>
                    <a:rPr lang="en-US" sz="2400" dirty="0" smtClean="0"/>
                    <a:t>work()</a:t>
                  </a:r>
                  <a:endParaRPr lang="en-US" sz="2400" dirty="0"/>
                </a:p>
              </p:txBody>
            </p:sp>
          </p:grpSp>
          <p:sp>
            <p:nvSpPr>
              <p:cNvPr id="52" name="Rounded Rectangle 51"/>
              <p:cNvSpPr/>
              <p:nvPr/>
            </p:nvSpPr>
            <p:spPr>
              <a:xfrm>
                <a:off x="4496447" y="3943513"/>
                <a:ext cx="1399571" cy="389359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Rounded Rectangle 55"/>
              <p:cNvSpPr/>
              <p:nvPr/>
            </p:nvSpPr>
            <p:spPr>
              <a:xfrm>
                <a:off x="4512899" y="3570417"/>
                <a:ext cx="1399571" cy="329321"/>
              </a:xfrm>
              <a:prstGeom prst="roundRect">
                <a:avLst/>
              </a:prstGeom>
              <a:noFill/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5" name="Straight Arrow Connector 44"/>
            <p:cNvCxnSpPr/>
            <p:nvPr/>
          </p:nvCxnSpPr>
          <p:spPr>
            <a:xfrm>
              <a:off x="5913261" y="3931156"/>
              <a:ext cx="367831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5212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07407E-6 L 0.00277 -0.0657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328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85185E-6 L -0.00104 -0.10972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5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 flipH="1" flipV="1">
            <a:off x="6952823" y="2608764"/>
            <a:ext cx="17688" cy="20744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11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1634" y="2618265"/>
            <a:ext cx="1397286" cy="12578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80090" y="2675760"/>
            <a:ext cx="11291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c=f(c)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=f(d)</a:t>
            </a:r>
          </a:p>
          <a:p>
            <a:r>
              <a:rPr lang="en-US" sz="2400" dirty="0" smtClean="0"/>
              <a:t>work(x)</a:t>
            </a:r>
            <a:endParaRPr lang="en-US" sz="2400" dirty="0"/>
          </a:p>
        </p:txBody>
      </p:sp>
      <p:cxnSp>
        <p:nvCxnSpPr>
          <p:cNvPr id="7" name="Straight Connector 6"/>
          <p:cNvCxnSpPr>
            <a:endCxn id="33" idx="2"/>
          </p:cNvCxnSpPr>
          <p:nvPr/>
        </p:nvCxnSpPr>
        <p:spPr>
          <a:xfrm>
            <a:off x="5205394" y="2618263"/>
            <a:ext cx="0" cy="168552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46093" y="3501757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28650" y="91440"/>
            <a:ext cx="7886700" cy="1325563"/>
          </a:xfrm>
        </p:spPr>
        <p:txBody>
          <a:bodyPr/>
          <a:lstStyle/>
          <a:p>
            <a:r>
              <a:rPr lang="en-US" dirty="0" smtClean="0"/>
              <a:t>HELIX: DOACROSS for multicore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583317" y="1104683"/>
            <a:ext cx="61392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CGO 2012,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DAC 2012,</a:t>
            </a:r>
            <a:b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IEEE Micro 2012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727452" y="3083537"/>
            <a:ext cx="1399571" cy="38935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2743904" y="2710441"/>
            <a:ext cx="1399571" cy="32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6273738" y="3418929"/>
            <a:ext cx="1397286" cy="126792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486460" y="3461594"/>
            <a:ext cx="996107" cy="120032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 smtClean="0"/>
              <a:t>c=f(c)</a:t>
            </a:r>
          </a:p>
          <a:p>
            <a:r>
              <a:rPr lang="en-US" sz="2400" dirty="0" smtClean="0"/>
              <a:t>d=f(d)</a:t>
            </a:r>
          </a:p>
          <a:p>
            <a:r>
              <a:rPr lang="en-US" sz="2400" dirty="0" smtClean="0"/>
              <a:t>work()</a:t>
            </a:r>
            <a:endParaRPr lang="en-US" sz="2400" dirty="0"/>
          </a:p>
        </p:txBody>
      </p:sp>
      <p:sp>
        <p:nvSpPr>
          <p:cNvPr id="57" name="Rounded Rectangle 56"/>
          <p:cNvSpPr/>
          <p:nvPr/>
        </p:nvSpPr>
        <p:spPr>
          <a:xfrm>
            <a:off x="6281092" y="3895915"/>
            <a:ext cx="1399571" cy="38935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6272830" y="3498105"/>
            <a:ext cx="1399571" cy="32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4146093" y="3083537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904037" y="3880022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4506751" y="3026035"/>
            <a:ext cx="1397286" cy="127775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4721404" y="3083530"/>
            <a:ext cx="996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c=f(c)</a:t>
            </a:r>
          </a:p>
          <a:p>
            <a:r>
              <a:rPr lang="en-US" sz="2400" dirty="0" smtClean="0"/>
              <a:t>d=f(d)</a:t>
            </a:r>
          </a:p>
          <a:p>
            <a:r>
              <a:rPr lang="en-US" sz="2400" dirty="0" smtClean="0"/>
              <a:t>work()</a:t>
            </a:r>
            <a:endParaRPr lang="en-US" sz="2400" dirty="0"/>
          </a:p>
        </p:txBody>
      </p:sp>
      <p:sp>
        <p:nvSpPr>
          <p:cNvPr id="52" name="Rounded Rectangle 51"/>
          <p:cNvSpPr/>
          <p:nvPr/>
        </p:nvSpPr>
        <p:spPr>
          <a:xfrm>
            <a:off x="4496447" y="3498669"/>
            <a:ext cx="1399571" cy="38935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4512899" y="3125573"/>
            <a:ext cx="1399571" cy="32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/>
          <p:nvPr/>
        </p:nvCxnSpPr>
        <p:spPr>
          <a:xfrm>
            <a:off x="5913261" y="3486312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ounded Rectangle 34"/>
          <p:cNvSpPr/>
          <p:nvPr/>
        </p:nvSpPr>
        <p:spPr>
          <a:xfrm>
            <a:off x="2743904" y="3458318"/>
            <a:ext cx="1399571" cy="389359"/>
          </a:xfrm>
          <a:prstGeom prst="round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734625" y="2708609"/>
            <a:ext cx="1399571" cy="389359"/>
          </a:xfrm>
          <a:prstGeom prst="round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743948" y="2633353"/>
            <a:ext cx="1397286" cy="204985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2258047" y="2619691"/>
            <a:ext cx="679622" cy="1365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3975750" y="3044201"/>
            <a:ext cx="679622" cy="1365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ounded Rectangle 46"/>
          <p:cNvSpPr/>
          <p:nvPr/>
        </p:nvSpPr>
        <p:spPr>
          <a:xfrm>
            <a:off x="3975750" y="3808316"/>
            <a:ext cx="679622" cy="1365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2265240" y="3375673"/>
            <a:ext cx="679622" cy="136559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5200446" y="3445045"/>
            <a:ext cx="2397325" cy="2063520"/>
            <a:chOff x="5200446" y="3445045"/>
            <a:chExt cx="2397325" cy="2063520"/>
          </a:xfrm>
        </p:grpSpPr>
        <p:sp>
          <p:nvSpPr>
            <p:cNvPr id="54" name="Rounded Rectangle 53"/>
            <p:cNvSpPr/>
            <p:nvPr/>
          </p:nvSpPr>
          <p:spPr>
            <a:xfrm>
              <a:off x="5686303" y="4283672"/>
              <a:ext cx="1399571" cy="389359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ounded Rectangle 54"/>
            <p:cNvSpPr/>
            <p:nvPr/>
          </p:nvSpPr>
          <p:spPr>
            <a:xfrm>
              <a:off x="5677024" y="3533963"/>
              <a:ext cx="1399571" cy="389359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5686347" y="3458707"/>
              <a:ext cx="1397286" cy="204985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5200446" y="3445045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6918149" y="3869555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6918149" y="4633670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5207639" y="4201027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4" name="Straight Arrow Connector 63"/>
          <p:cNvCxnSpPr>
            <a:endCxn id="52" idx="0"/>
          </p:cNvCxnSpPr>
          <p:nvPr/>
        </p:nvCxnSpPr>
        <p:spPr>
          <a:xfrm>
            <a:off x="4655372" y="3083530"/>
            <a:ext cx="540861" cy="4151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4671386" y="3927982"/>
            <a:ext cx="540861" cy="415139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509604" y="2396649"/>
            <a:ext cx="17314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Seq. </a:t>
            </a:r>
            <a:br>
              <a:rPr lang="en-US" sz="2800" dirty="0" smtClean="0">
                <a:solidFill>
                  <a:srgbClr val="C00000"/>
                </a:solidFill>
              </a:rPr>
            </a:br>
            <a:r>
              <a:rPr lang="en-US" sz="2800" dirty="0" smtClean="0">
                <a:solidFill>
                  <a:srgbClr val="C00000"/>
                </a:solidFill>
              </a:rPr>
              <a:t>Segment 0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26" name="Straight Arrow Connector 25"/>
          <p:cNvCxnSpPr>
            <a:stCxn id="66" idx="3"/>
          </p:cNvCxnSpPr>
          <p:nvPr/>
        </p:nvCxnSpPr>
        <p:spPr>
          <a:xfrm flipV="1">
            <a:off x="2241040" y="2861167"/>
            <a:ext cx="500592" cy="12536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/>
          <p:cNvSpPr txBox="1"/>
          <p:nvPr/>
        </p:nvSpPr>
        <p:spPr>
          <a:xfrm>
            <a:off x="518633" y="3898885"/>
            <a:ext cx="17314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Seq. </a:t>
            </a:r>
            <a:br>
              <a:rPr lang="en-US" sz="2800" dirty="0" smtClean="0">
                <a:solidFill>
                  <a:srgbClr val="C00000"/>
                </a:solidFill>
              </a:rPr>
            </a:br>
            <a:r>
              <a:rPr lang="en-US" sz="2800" dirty="0" smtClean="0">
                <a:solidFill>
                  <a:srgbClr val="C00000"/>
                </a:solidFill>
              </a:rPr>
              <a:t>Segment 1</a:t>
            </a:r>
            <a:endParaRPr lang="en-US" sz="2800" dirty="0">
              <a:solidFill>
                <a:srgbClr val="C00000"/>
              </a:solidFill>
            </a:endParaRPr>
          </a:p>
        </p:txBody>
      </p:sp>
      <p:cxnSp>
        <p:nvCxnSpPr>
          <p:cNvPr id="68" name="Straight Arrow Connector 67"/>
          <p:cNvCxnSpPr>
            <a:stCxn id="67" idx="3"/>
            <a:endCxn id="37" idx="1"/>
          </p:cNvCxnSpPr>
          <p:nvPr/>
        </p:nvCxnSpPr>
        <p:spPr>
          <a:xfrm flipV="1">
            <a:off x="2250069" y="3658282"/>
            <a:ext cx="493879" cy="71765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241965" y="2032793"/>
            <a:ext cx="11292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Wait 0</a:t>
            </a:r>
            <a:endParaRPr lang="en-US" sz="2800" dirty="0"/>
          </a:p>
        </p:txBody>
      </p:sp>
      <p:cxnSp>
        <p:nvCxnSpPr>
          <p:cNvPr id="70" name="Straight Connector 69"/>
          <p:cNvCxnSpPr/>
          <p:nvPr/>
        </p:nvCxnSpPr>
        <p:spPr>
          <a:xfrm>
            <a:off x="2041121" y="2428359"/>
            <a:ext cx="401016" cy="23257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/>
          <p:cNvSpPr txBox="1"/>
          <p:nvPr/>
        </p:nvSpPr>
        <p:spPr>
          <a:xfrm>
            <a:off x="1243584" y="3383991"/>
            <a:ext cx="11292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Wait 1</a:t>
            </a:r>
            <a:endParaRPr lang="en-US" sz="2800" dirty="0"/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1861140" y="3461594"/>
            <a:ext cx="562950" cy="740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4386293" y="2500528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Signal 0</a:t>
            </a:r>
            <a:endParaRPr lang="en-US" sz="2800" dirty="0"/>
          </a:p>
        </p:txBody>
      </p:sp>
      <p:cxnSp>
        <p:nvCxnSpPr>
          <p:cNvPr id="79" name="Straight Connector 78"/>
          <p:cNvCxnSpPr/>
          <p:nvPr/>
        </p:nvCxnSpPr>
        <p:spPr>
          <a:xfrm flipH="1">
            <a:off x="4481603" y="2896094"/>
            <a:ext cx="703846" cy="225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4386293" y="3224535"/>
            <a:ext cx="1306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Signal 1</a:t>
            </a:r>
            <a:endParaRPr lang="en-US" sz="2800" dirty="0"/>
          </a:p>
        </p:txBody>
      </p:sp>
      <p:cxnSp>
        <p:nvCxnSpPr>
          <p:cNvPr id="82" name="Straight Connector 81"/>
          <p:cNvCxnSpPr/>
          <p:nvPr/>
        </p:nvCxnSpPr>
        <p:spPr>
          <a:xfrm flipH="1">
            <a:off x="4481603" y="3620101"/>
            <a:ext cx="703846" cy="22566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602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00"/>
                            </p:stCondLst>
                            <p:childTnLst>
                              <p:par>
                                <p:cTn id="9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400"/>
                            </p:stCondLst>
                            <p:childTnLst>
                              <p:par>
                                <p:cTn id="1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50" grpId="0" animBg="1"/>
      <p:bldP spid="51" grpId="0" animBg="1"/>
      <p:bldP spid="22" grpId="0" animBg="1"/>
      <p:bldP spid="42" grpId="0" animBg="1"/>
      <p:bldP spid="42" grpId="1" animBg="1"/>
      <p:bldP spid="57" grpId="0" animBg="1"/>
      <p:bldP spid="58" grpId="0" animBg="1"/>
      <p:bldP spid="33" grpId="0" animBg="1"/>
      <p:bldP spid="41" grpId="0"/>
      <p:bldP spid="41" grpId="1"/>
      <p:bldP spid="52" grpId="0" animBg="1"/>
      <p:bldP spid="56" grpId="0" animBg="1"/>
      <p:bldP spid="35" grpId="0" animBg="1"/>
      <p:bldP spid="36" grpId="0" animBg="1"/>
      <p:bldP spid="37" grpId="1" animBg="1"/>
      <p:bldP spid="15" grpId="0" animBg="1"/>
      <p:bldP spid="43" grpId="0" animBg="1"/>
      <p:bldP spid="47" grpId="0" animBg="1"/>
      <p:bldP spid="49" grpId="0" animBg="1"/>
      <p:bldP spid="66" grpId="0"/>
      <p:bldP spid="67" grpId="0"/>
      <p:bldP spid="38" grpId="0"/>
      <p:bldP spid="38" grpId="1"/>
      <p:bldP spid="72" grpId="0"/>
      <p:bldP spid="72" grpId="1"/>
      <p:bldP spid="78" grpId="0"/>
      <p:bldP spid="78" grpId="1"/>
      <p:bldP spid="81" grpId="0"/>
      <p:bldP spid="8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12</a:t>
            </a:fld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28650" y="91440"/>
            <a:ext cx="7886700" cy="1325563"/>
          </a:xfrm>
        </p:spPr>
        <p:txBody>
          <a:bodyPr/>
          <a:lstStyle/>
          <a:p>
            <a:r>
              <a:rPr lang="en-US" dirty="0" smtClean="0"/>
              <a:t>HELIX: DOACROSS for multicore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583317" y="1104683"/>
            <a:ext cx="61392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CGO 2012,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DAC 2012,</a:t>
            </a:r>
            <a:b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IEEE Micro 2012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58047" y="2619691"/>
            <a:ext cx="5339724" cy="2888874"/>
            <a:chOff x="2258047" y="2619691"/>
            <a:chExt cx="5339724" cy="2888874"/>
          </a:xfrm>
        </p:grpSpPr>
        <p:grpSp>
          <p:nvGrpSpPr>
            <p:cNvPr id="19" name="Group 18"/>
            <p:cNvGrpSpPr/>
            <p:nvPr/>
          </p:nvGrpSpPr>
          <p:grpSpPr>
            <a:xfrm>
              <a:off x="5200446" y="3445045"/>
              <a:ext cx="2397325" cy="2063520"/>
              <a:chOff x="5200446" y="3445045"/>
              <a:chExt cx="2397325" cy="2063520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5677024" y="3533963"/>
                <a:ext cx="1399571" cy="389359"/>
              </a:xfrm>
              <a:prstGeom prst="roundRect">
                <a:avLst/>
              </a:prstGeom>
              <a:solidFill>
                <a:srgbClr val="C00000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Rounded Rectangle 53"/>
              <p:cNvSpPr/>
              <p:nvPr/>
            </p:nvSpPr>
            <p:spPr>
              <a:xfrm>
                <a:off x="5686303" y="4283672"/>
                <a:ext cx="1399571" cy="389359"/>
              </a:xfrm>
              <a:prstGeom prst="roundRect">
                <a:avLst/>
              </a:prstGeom>
              <a:solidFill>
                <a:srgbClr val="C00000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5686347" y="3458707"/>
                <a:ext cx="1397286" cy="204985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Rounded Rectangle 59"/>
              <p:cNvSpPr/>
              <p:nvPr/>
            </p:nvSpPr>
            <p:spPr>
              <a:xfrm>
                <a:off x="5200446" y="3445045"/>
                <a:ext cx="679622" cy="136559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ounded Rectangle 60"/>
              <p:cNvSpPr/>
              <p:nvPr/>
            </p:nvSpPr>
            <p:spPr>
              <a:xfrm>
                <a:off x="6918149" y="3869555"/>
                <a:ext cx="679622" cy="136559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Rounded Rectangle 61"/>
              <p:cNvSpPr/>
              <p:nvPr/>
            </p:nvSpPr>
            <p:spPr>
              <a:xfrm>
                <a:off x="6918149" y="4633670"/>
                <a:ext cx="679622" cy="136559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Rounded Rectangle 62"/>
              <p:cNvSpPr/>
              <p:nvPr/>
            </p:nvSpPr>
            <p:spPr>
              <a:xfrm>
                <a:off x="5207639" y="4201027"/>
                <a:ext cx="679622" cy="136559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Rectangle 36"/>
            <p:cNvSpPr/>
            <p:nvPr/>
          </p:nvSpPr>
          <p:spPr>
            <a:xfrm>
              <a:off x="2743948" y="2633353"/>
              <a:ext cx="1397286" cy="204985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2743904" y="3458318"/>
              <a:ext cx="1399571" cy="389359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3975750" y="3808316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265240" y="3375673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655372" y="3083530"/>
              <a:ext cx="540861" cy="4151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/>
            <p:nvPr/>
          </p:nvCxnSpPr>
          <p:spPr>
            <a:xfrm>
              <a:off x="4671386" y="3927982"/>
              <a:ext cx="540861" cy="415139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Rounded Rectangle 42"/>
            <p:cNvSpPr/>
            <p:nvPr/>
          </p:nvSpPr>
          <p:spPr>
            <a:xfrm>
              <a:off x="3975750" y="3044201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ounded Rectangle 52"/>
            <p:cNvSpPr/>
            <p:nvPr/>
          </p:nvSpPr>
          <p:spPr>
            <a:xfrm>
              <a:off x="2734625" y="2708609"/>
              <a:ext cx="1399571" cy="389359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258047" y="2619691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1472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0"/>
    </mc:Choice>
    <mc:Fallback xmlns="">
      <p:transition spd="slow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2.59259E-6 L -0.16597 -0.18055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99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13</a:t>
            </a:fld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28650" y="91440"/>
            <a:ext cx="7886700" cy="1325563"/>
          </a:xfrm>
        </p:spPr>
        <p:txBody>
          <a:bodyPr/>
          <a:lstStyle/>
          <a:p>
            <a:r>
              <a:rPr lang="en-US" dirty="0" smtClean="0"/>
              <a:t>HELIX: DOACROSS for multicore</a:t>
            </a:r>
            <a:endParaRPr lang="en-US" dirty="0"/>
          </a:p>
        </p:txBody>
      </p:sp>
      <p:sp>
        <p:nvSpPr>
          <p:cNvPr id="39" name="Rectangle 38"/>
          <p:cNvSpPr/>
          <p:nvPr/>
        </p:nvSpPr>
        <p:spPr>
          <a:xfrm>
            <a:off x="2583317" y="1104683"/>
            <a:ext cx="61392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CGO 2012,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DAC 2012,</a:t>
            </a:r>
            <a:b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IEEE Micro 2012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4759267" y="2749663"/>
            <a:ext cx="1342681" cy="1151436"/>
            <a:chOff x="4759267" y="2749663"/>
            <a:chExt cx="1342681" cy="1151436"/>
          </a:xfrm>
        </p:grpSpPr>
        <p:sp>
          <p:nvSpPr>
            <p:cNvPr id="68" name="Rectangle 67"/>
            <p:cNvSpPr/>
            <p:nvPr/>
          </p:nvSpPr>
          <p:spPr>
            <a:xfrm>
              <a:off x="5146236" y="2876170"/>
              <a:ext cx="698643" cy="10249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5146214" y="3288653"/>
              <a:ext cx="699786" cy="194680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ounded Rectangle 69"/>
            <p:cNvSpPr/>
            <p:nvPr/>
          </p:nvSpPr>
          <p:spPr>
            <a:xfrm>
              <a:off x="5762137" y="3463652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ounded Rectangle 70"/>
            <p:cNvSpPr/>
            <p:nvPr/>
          </p:nvSpPr>
          <p:spPr>
            <a:xfrm>
              <a:off x="4906882" y="3247330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ounded Rectangle 74"/>
            <p:cNvSpPr/>
            <p:nvPr/>
          </p:nvSpPr>
          <p:spPr>
            <a:xfrm>
              <a:off x="5141574" y="2913798"/>
              <a:ext cx="699786" cy="194680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ounded Rectangle 75"/>
            <p:cNvSpPr/>
            <p:nvPr/>
          </p:nvSpPr>
          <p:spPr>
            <a:xfrm>
              <a:off x="4903285" y="2869339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4" name="Straight Arrow Connector 83"/>
            <p:cNvCxnSpPr>
              <a:stCxn id="101" idx="3"/>
              <a:endCxn id="76" idx="1"/>
            </p:cNvCxnSpPr>
            <p:nvPr/>
          </p:nvCxnSpPr>
          <p:spPr>
            <a:xfrm>
              <a:off x="4759267" y="2749663"/>
              <a:ext cx="144018" cy="153816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>
              <a:stCxn id="102" idx="3"/>
              <a:endCxn id="71" idx="1"/>
            </p:cNvCxnSpPr>
            <p:nvPr/>
          </p:nvCxnSpPr>
          <p:spPr>
            <a:xfrm>
              <a:off x="4759267" y="3131721"/>
              <a:ext cx="147615" cy="14974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ounded Rectangle 73"/>
            <p:cNvSpPr/>
            <p:nvPr/>
          </p:nvSpPr>
          <p:spPr>
            <a:xfrm>
              <a:off x="5762137" y="3081594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2089404" y="2090591"/>
            <a:ext cx="2669862" cy="1444437"/>
            <a:chOff x="2258047" y="2619691"/>
            <a:chExt cx="5339724" cy="2888874"/>
          </a:xfrm>
        </p:grpSpPr>
        <p:grpSp>
          <p:nvGrpSpPr>
            <p:cNvPr id="87" name="Group 86"/>
            <p:cNvGrpSpPr/>
            <p:nvPr/>
          </p:nvGrpSpPr>
          <p:grpSpPr>
            <a:xfrm>
              <a:off x="5200446" y="3445045"/>
              <a:ext cx="2397325" cy="2063520"/>
              <a:chOff x="5200446" y="3445045"/>
              <a:chExt cx="2397325" cy="2063520"/>
            </a:xfrm>
          </p:grpSpPr>
          <p:sp>
            <p:nvSpPr>
              <p:cNvPr id="97" name="Rounded Rectangle 96"/>
              <p:cNvSpPr/>
              <p:nvPr/>
            </p:nvSpPr>
            <p:spPr>
              <a:xfrm>
                <a:off x="5677024" y="3533963"/>
                <a:ext cx="1399571" cy="389359"/>
              </a:xfrm>
              <a:prstGeom prst="roundRect">
                <a:avLst/>
              </a:prstGeom>
              <a:solidFill>
                <a:srgbClr val="C00000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Rounded Rectangle 97"/>
              <p:cNvSpPr/>
              <p:nvPr/>
            </p:nvSpPr>
            <p:spPr>
              <a:xfrm>
                <a:off x="5686303" y="4283672"/>
                <a:ext cx="1399571" cy="389359"/>
              </a:xfrm>
              <a:prstGeom prst="roundRect">
                <a:avLst/>
              </a:prstGeom>
              <a:solidFill>
                <a:srgbClr val="C00000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5686347" y="3458707"/>
                <a:ext cx="1397286" cy="204985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Rounded Rectangle 99"/>
              <p:cNvSpPr/>
              <p:nvPr/>
            </p:nvSpPr>
            <p:spPr>
              <a:xfrm>
                <a:off x="5200446" y="3445045"/>
                <a:ext cx="679622" cy="136559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Rounded Rectangle 100"/>
              <p:cNvSpPr/>
              <p:nvPr/>
            </p:nvSpPr>
            <p:spPr>
              <a:xfrm>
                <a:off x="6918149" y="3869555"/>
                <a:ext cx="679622" cy="136559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Rounded Rectangle 101"/>
              <p:cNvSpPr/>
              <p:nvPr/>
            </p:nvSpPr>
            <p:spPr>
              <a:xfrm>
                <a:off x="6918149" y="4633670"/>
                <a:ext cx="679622" cy="136559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3" name="Rounded Rectangle 102"/>
              <p:cNvSpPr/>
              <p:nvPr/>
            </p:nvSpPr>
            <p:spPr>
              <a:xfrm>
                <a:off x="5207639" y="4201027"/>
                <a:ext cx="679622" cy="136559"/>
              </a:xfrm>
              <a:prstGeom prst="roundRect">
                <a:avLst/>
              </a:prstGeom>
              <a:solidFill>
                <a:schemeClr val="bg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8" name="Rectangle 87"/>
            <p:cNvSpPr/>
            <p:nvPr/>
          </p:nvSpPr>
          <p:spPr>
            <a:xfrm>
              <a:off x="2743948" y="2633353"/>
              <a:ext cx="1397286" cy="204985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2743904" y="3458318"/>
              <a:ext cx="1399571" cy="389359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Rounded Rectangle 89"/>
            <p:cNvSpPr/>
            <p:nvPr/>
          </p:nvSpPr>
          <p:spPr>
            <a:xfrm>
              <a:off x="3975750" y="3808316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Rounded Rectangle 90"/>
            <p:cNvSpPr/>
            <p:nvPr/>
          </p:nvSpPr>
          <p:spPr>
            <a:xfrm>
              <a:off x="2265240" y="3375673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2" name="Straight Arrow Connector 91"/>
            <p:cNvCxnSpPr/>
            <p:nvPr/>
          </p:nvCxnSpPr>
          <p:spPr>
            <a:xfrm>
              <a:off x="4655372" y="3083530"/>
              <a:ext cx="540861" cy="41513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>
              <a:off x="4671386" y="3927982"/>
              <a:ext cx="540861" cy="41513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Rounded Rectangle 93"/>
            <p:cNvSpPr/>
            <p:nvPr/>
          </p:nvSpPr>
          <p:spPr>
            <a:xfrm>
              <a:off x="3975750" y="3044201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2734625" y="2708609"/>
              <a:ext cx="1399571" cy="389359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Rounded Rectangle 95"/>
            <p:cNvSpPr/>
            <p:nvPr/>
          </p:nvSpPr>
          <p:spPr>
            <a:xfrm>
              <a:off x="2258047" y="2619691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01948" y="3154963"/>
            <a:ext cx="1342681" cy="1151436"/>
            <a:chOff x="6101948" y="3154963"/>
            <a:chExt cx="1342681" cy="1151436"/>
          </a:xfrm>
        </p:grpSpPr>
        <p:sp>
          <p:nvSpPr>
            <p:cNvPr id="106" name="Rectangle 105"/>
            <p:cNvSpPr/>
            <p:nvPr/>
          </p:nvSpPr>
          <p:spPr>
            <a:xfrm>
              <a:off x="6488917" y="3281470"/>
              <a:ext cx="698643" cy="10249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ounded Rectangle 106"/>
            <p:cNvSpPr/>
            <p:nvPr/>
          </p:nvSpPr>
          <p:spPr>
            <a:xfrm>
              <a:off x="6488895" y="3693953"/>
              <a:ext cx="699786" cy="194680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ounded Rectangle 107"/>
            <p:cNvSpPr/>
            <p:nvPr/>
          </p:nvSpPr>
          <p:spPr>
            <a:xfrm>
              <a:off x="7104818" y="3868952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ounded Rectangle 108"/>
            <p:cNvSpPr/>
            <p:nvPr/>
          </p:nvSpPr>
          <p:spPr>
            <a:xfrm>
              <a:off x="6249563" y="3652630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ounded Rectangle 110"/>
            <p:cNvSpPr/>
            <p:nvPr/>
          </p:nvSpPr>
          <p:spPr>
            <a:xfrm>
              <a:off x="6484255" y="3319098"/>
              <a:ext cx="699786" cy="194680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ounded Rectangle 111"/>
            <p:cNvSpPr/>
            <p:nvPr/>
          </p:nvSpPr>
          <p:spPr>
            <a:xfrm>
              <a:off x="6245966" y="3274639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3" name="Straight Arrow Connector 112"/>
            <p:cNvCxnSpPr>
              <a:endCxn id="112" idx="1"/>
            </p:cNvCxnSpPr>
            <p:nvPr/>
          </p:nvCxnSpPr>
          <p:spPr>
            <a:xfrm>
              <a:off x="6101948" y="3154963"/>
              <a:ext cx="144018" cy="153816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>
              <a:endCxn id="109" idx="1"/>
            </p:cNvCxnSpPr>
            <p:nvPr/>
          </p:nvCxnSpPr>
          <p:spPr>
            <a:xfrm>
              <a:off x="6101948" y="3537021"/>
              <a:ext cx="147615" cy="14974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0" name="Rounded Rectangle 109"/>
            <p:cNvSpPr/>
            <p:nvPr/>
          </p:nvSpPr>
          <p:spPr>
            <a:xfrm>
              <a:off x="7104818" y="3486894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085885" y="4056908"/>
            <a:ext cx="1198663" cy="1031760"/>
            <a:chOff x="2085885" y="4056908"/>
            <a:chExt cx="1198663" cy="1031760"/>
          </a:xfrm>
        </p:grpSpPr>
        <p:sp>
          <p:nvSpPr>
            <p:cNvPr id="124" name="Rectangle 123"/>
            <p:cNvSpPr/>
            <p:nvPr/>
          </p:nvSpPr>
          <p:spPr>
            <a:xfrm>
              <a:off x="2328836" y="4063739"/>
              <a:ext cx="698643" cy="10249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ounded Rectangle 124"/>
            <p:cNvSpPr/>
            <p:nvPr/>
          </p:nvSpPr>
          <p:spPr>
            <a:xfrm>
              <a:off x="2328814" y="4476222"/>
              <a:ext cx="699786" cy="194680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ounded Rectangle 125"/>
            <p:cNvSpPr/>
            <p:nvPr/>
          </p:nvSpPr>
          <p:spPr>
            <a:xfrm>
              <a:off x="2944737" y="4651221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ounded Rectangle 126"/>
            <p:cNvSpPr/>
            <p:nvPr/>
          </p:nvSpPr>
          <p:spPr>
            <a:xfrm>
              <a:off x="2089482" y="4434899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9" name="Rounded Rectangle 128"/>
            <p:cNvSpPr/>
            <p:nvPr/>
          </p:nvSpPr>
          <p:spPr>
            <a:xfrm>
              <a:off x="2324174" y="4101367"/>
              <a:ext cx="699786" cy="194680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ounded Rectangle 129"/>
            <p:cNvSpPr/>
            <p:nvPr/>
          </p:nvSpPr>
          <p:spPr>
            <a:xfrm>
              <a:off x="2085885" y="4056908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Rounded Rectangle 127"/>
            <p:cNvSpPr/>
            <p:nvPr/>
          </p:nvSpPr>
          <p:spPr>
            <a:xfrm>
              <a:off x="2944737" y="4269163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31" name="Straight Arrow Connector 130"/>
          <p:cNvCxnSpPr>
            <a:endCxn id="130" idx="1"/>
          </p:cNvCxnSpPr>
          <p:nvPr/>
        </p:nvCxnSpPr>
        <p:spPr>
          <a:xfrm flipH="1">
            <a:off x="2085885" y="3540137"/>
            <a:ext cx="5365551" cy="550911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/>
          <p:cNvCxnSpPr>
            <a:endCxn id="127" idx="1"/>
          </p:cNvCxnSpPr>
          <p:nvPr/>
        </p:nvCxnSpPr>
        <p:spPr>
          <a:xfrm flipH="1">
            <a:off x="2089482" y="3862357"/>
            <a:ext cx="5319933" cy="606682"/>
          </a:xfrm>
          <a:prstGeom prst="straightConnector1">
            <a:avLst/>
          </a:prstGeom>
          <a:ln w="95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3301646" y="4349715"/>
            <a:ext cx="1342681" cy="1151436"/>
            <a:chOff x="3301646" y="4349715"/>
            <a:chExt cx="1342681" cy="1151436"/>
          </a:xfrm>
        </p:grpSpPr>
        <p:sp>
          <p:nvSpPr>
            <p:cNvPr id="133" name="Rectangle 132"/>
            <p:cNvSpPr/>
            <p:nvPr/>
          </p:nvSpPr>
          <p:spPr>
            <a:xfrm>
              <a:off x="3688615" y="4476222"/>
              <a:ext cx="698643" cy="1024929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ounded Rectangle 133"/>
            <p:cNvSpPr/>
            <p:nvPr/>
          </p:nvSpPr>
          <p:spPr>
            <a:xfrm>
              <a:off x="3688593" y="4888705"/>
              <a:ext cx="699786" cy="194680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ounded Rectangle 134"/>
            <p:cNvSpPr/>
            <p:nvPr/>
          </p:nvSpPr>
          <p:spPr>
            <a:xfrm>
              <a:off x="4304516" y="5063704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ounded Rectangle 135"/>
            <p:cNvSpPr/>
            <p:nvPr/>
          </p:nvSpPr>
          <p:spPr>
            <a:xfrm>
              <a:off x="3449261" y="4847382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ounded Rectangle 137"/>
            <p:cNvSpPr/>
            <p:nvPr/>
          </p:nvSpPr>
          <p:spPr>
            <a:xfrm>
              <a:off x="3683953" y="4513850"/>
              <a:ext cx="699786" cy="194680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Rounded Rectangle 138"/>
            <p:cNvSpPr/>
            <p:nvPr/>
          </p:nvSpPr>
          <p:spPr>
            <a:xfrm>
              <a:off x="3445664" y="4469391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Arrow Connector 139"/>
            <p:cNvCxnSpPr>
              <a:endCxn id="139" idx="1"/>
            </p:cNvCxnSpPr>
            <p:nvPr/>
          </p:nvCxnSpPr>
          <p:spPr>
            <a:xfrm>
              <a:off x="3301646" y="4349715"/>
              <a:ext cx="144018" cy="153816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endCxn id="136" idx="1"/>
            </p:cNvCxnSpPr>
            <p:nvPr/>
          </p:nvCxnSpPr>
          <p:spPr>
            <a:xfrm>
              <a:off x="3301646" y="4731773"/>
              <a:ext cx="147615" cy="149749"/>
            </a:xfrm>
            <a:prstGeom prst="straightConnector1">
              <a:avLst/>
            </a:prstGeom>
            <a:ln w="95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/>
            <p:cNvSpPr/>
            <p:nvPr/>
          </p:nvSpPr>
          <p:spPr>
            <a:xfrm>
              <a:off x="4304516" y="4681646"/>
              <a:ext cx="339811" cy="682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2422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65704" y="5053705"/>
            <a:ext cx="6118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99% of time is spent in loops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Parallelize loops </a:t>
            </a:r>
            <a:br>
              <a:rPr lang="en-US" dirty="0" smtClean="0"/>
            </a:br>
            <a:r>
              <a:rPr lang="en-US" dirty="0" smtClean="0"/>
              <a:t>to parallelize a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14</a:t>
            </a:fld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 rot="5400000">
            <a:off x="3408134" y="1755590"/>
            <a:ext cx="508172" cy="6243294"/>
          </a:xfrm>
          <a:prstGeom prst="roundRect">
            <a:avLst/>
          </a:prstGeom>
          <a:pattFill prst="lt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40573" y="5750791"/>
            <a:ext cx="6428638" cy="109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59846" y="592975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665704" y="5524404"/>
            <a:ext cx="6118163" cy="12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Left Brace 43"/>
          <p:cNvSpPr/>
          <p:nvPr/>
        </p:nvSpPr>
        <p:spPr>
          <a:xfrm rot="5400000">
            <a:off x="1785290" y="3621024"/>
            <a:ext cx="229111" cy="67344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Left Brace 44"/>
          <p:cNvSpPr/>
          <p:nvPr/>
        </p:nvSpPr>
        <p:spPr>
          <a:xfrm rot="5400000">
            <a:off x="3340181" y="3621024"/>
            <a:ext cx="229111" cy="67344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Left Brace 45"/>
          <p:cNvSpPr/>
          <p:nvPr/>
        </p:nvSpPr>
        <p:spPr>
          <a:xfrm rot="5400000">
            <a:off x="2551406" y="3621024"/>
            <a:ext cx="229111" cy="67344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eft Brace 46"/>
          <p:cNvSpPr/>
          <p:nvPr/>
        </p:nvSpPr>
        <p:spPr>
          <a:xfrm rot="5400000">
            <a:off x="4905372" y="3621024"/>
            <a:ext cx="229111" cy="67344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Left Brace 47"/>
          <p:cNvSpPr/>
          <p:nvPr/>
        </p:nvSpPr>
        <p:spPr>
          <a:xfrm rot="5400000">
            <a:off x="4116598" y="3621024"/>
            <a:ext cx="229111" cy="67344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Left Brace 48"/>
          <p:cNvSpPr/>
          <p:nvPr/>
        </p:nvSpPr>
        <p:spPr>
          <a:xfrm rot="5400000">
            <a:off x="1008871" y="3621024"/>
            <a:ext cx="229111" cy="67344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eft Brace 49"/>
          <p:cNvSpPr/>
          <p:nvPr/>
        </p:nvSpPr>
        <p:spPr>
          <a:xfrm rot="5400000">
            <a:off x="5640602" y="3621024"/>
            <a:ext cx="229111" cy="67344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Left Brace 50"/>
          <p:cNvSpPr/>
          <p:nvPr/>
        </p:nvSpPr>
        <p:spPr>
          <a:xfrm rot="5400000">
            <a:off x="6357301" y="3645738"/>
            <a:ext cx="229111" cy="62402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Left Brace 52"/>
          <p:cNvSpPr/>
          <p:nvPr/>
        </p:nvSpPr>
        <p:spPr>
          <a:xfrm rot="5400000">
            <a:off x="1399696" y="2389701"/>
            <a:ext cx="223882" cy="1449863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Left Brace 53"/>
          <p:cNvSpPr/>
          <p:nvPr/>
        </p:nvSpPr>
        <p:spPr>
          <a:xfrm rot="5400000">
            <a:off x="3732427" y="1599503"/>
            <a:ext cx="221031" cy="302741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Left Brace 54"/>
          <p:cNvSpPr/>
          <p:nvPr/>
        </p:nvSpPr>
        <p:spPr>
          <a:xfrm rot="5400000">
            <a:off x="5995425" y="2435282"/>
            <a:ext cx="211452" cy="1365432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Left Brace 55"/>
          <p:cNvSpPr/>
          <p:nvPr/>
        </p:nvSpPr>
        <p:spPr>
          <a:xfrm rot="5400000">
            <a:off x="3571366" y="-862379"/>
            <a:ext cx="306840" cy="611816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665704" y="2350123"/>
            <a:ext cx="0" cy="32268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783867" y="2350123"/>
            <a:ext cx="0" cy="32268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569142" y="1749828"/>
            <a:ext cx="311285" cy="41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66549" y="2828678"/>
            <a:ext cx="5056430" cy="26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830776" y="3573890"/>
            <a:ext cx="5754849" cy="3543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6857855" y="3552917"/>
            <a:ext cx="168905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Innermost</a:t>
            </a:r>
            <a:br>
              <a:rPr lang="en-US" sz="2800" dirty="0" smtClean="0"/>
            </a:br>
            <a:r>
              <a:rPr lang="en-US" sz="2800" dirty="0" smtClean="0"/>
              <a:t>loops</a:t>
            </a:r>
            <a:endParaRPr lang="en-US" sz="2800" dirty="0"/>
          </a:p>
        </p:txBody>
      </p:sp>
      <p:sp>
        <p:nvSpPr>
          <p:cNvPr id="62" name="TextBox 61"/>
          <p:cNvSpPr txBox="1"/>
          <p:nvPr/>
        </p:nvSpPr>
        <p:spPr>
          <a:xfrm>
            <a:off x="6857854" y="1759566"/>
            <a:ext cx="178308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Outermost</a:t>
            </a:r>
            <a:br>
              <a:rPr lang="en-US" sz="2800" dirty="0" smtClean="0"/>
            </a:br>
            <a:r>
              <a:rPr lang="en-US" sz="2800" dirty="0" smtClean="0"/>
              <a:t>loops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6898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27188 -0.00024 " pathEditMode="relative" rAng="0" ptsTypes="AA">
                                      <p:cBhvr>
                                        <p:cTn id="3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94" y="-23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417 L -0.68264 -0.26227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32" y="-12917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/>
      <p:bldP spid="29" grpId="1" animBg="1"/>
      <p:bldP spid="32" grpId="0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50" grpId="0" animBg="1"/>
      <p:bldP spid="50" grpId="1" animBg="1"/>
      <p:bldP spid="51" grpId="0" animBg="1"/>
      <p:bldP spid="51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1" animBg="1"/>
      <p:bldP spid="58" grpId="0"/>
      <p:bldP spid="58" grpId="1"/>
      <p:bldP spid="62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>
          <a:xfrm>
            <a:off x="2686870" y="2699016"/>
            <a:ext cx="1683188" cy="3365791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Parallelize loops </a:t>
            </a:r>
            <a:br>
              <a:rPr lang="en-US" dirty="0" smtClean="0"/>
            </a:br>
            <a:r>
              <a:rPr lang="en-US" dirty="0" smtClean="0"/>
              <a:t>to parallelize a program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0058" y="1759156"/>
            <a:ext cx="1779373" cy="1198721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smtClean="0"/>
              <a:t>Outermost</a:t>
            </a:r>
            <a:br>
              <a:rPr lang="en-US" dirty="0" smtClean="0"/>
            </a:br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18922" y="1755648"/>
            <a:ext cx="1892128" cy="8117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dirty="0" smtClean="0"/>
              <a:t>Innermost</a:t>
            </a:r>
            <a:br>
              <a:rPr lang="en-US" dirty="0" smtClean="0"/>
            </a:br>
            <a:r>
              <a:rPr lang="en-US" dirty="0" smtClean="0"/>
              <a:t>loops</a:t>
            </a:r>
            <a:endParaRPr lang="en-US" dirty="0"/>
          </a:p>
        </p:txBody>
      </p:sp>
      <p:sp>
        <p:nvSpPr>
          <p:cNvPr id="6" name="Trapezoid 5"/>
          <p:cNvSpPr/>
          <p:nvPr/>
        </p:nvSpPr>
        <p:spPr>
          <a:xfrm rot="16200000">
            <a:off x="3124194" y="380926"/>
            <a:ext cx="594360" cy="5303520"/>
          </a:xfrm>
          <a:prstGeom prst="trapezoid">
            <a:avLst>
              <a:gd name="adj" fmla="val 31289"/>
            </a:avLst>
          </a:prstGeom>
          <a:gradFill flip="none" rotWithShape="1">
            <a:gsLst>
              <a:gs pos="73000">
                <a:schemeClr val="accent3">
                  <a:lumMod val="89000"/>
                </a:schemeClr>
              </a:gs>
              <a:gs pos="71000">
                <a:schemeClr val="accent3">
                  <a:lumMod val="89000"/>
                </a:schemeClr>
              </a:gs>
              <a:gs pos="82000">
                <a:schemeClr val="accent3">
                  <a:lumMod val="75000"/>
                </a:schemeClr>
              </a:gs>
              <a:gs pos="44000">
                <a:schemeClr val="bg2"/>
              </a:gs>
            </a:gsLst>
            <a:lin ang="16200000" scaled="1"/>
            <a:tileRect/>
          </a:gradFill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217920" y="2796283"/>
            <a:ext cx="1779373" cy="6077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8" name="Trapezoid 7"/>
          <p:cNvSpPr/>
          <p:nvPr/>
        </p:nvSpPr>
        <p:spPr>
          <a:xfrm rot="5400000">
            <a:off x="3144503" y="2793827"/>
            <a:ext cx="591238" cy="5303520"/>
          </a:xfrm>
          <a:prstGeom prst="trapezoid">
            <a:avLst>
              <a:gd name="adj" fmla="val 30211"/>
            </a:avLst>
          </a:prstGeom>
          <a:gradFill flip="none" rotWithShape="1">
            <a:gsLst>
              <a:gs pos="73000">
                <a:schemeClr val="accent3">
                  <a:lumMod val="89000"/>
                </a:schemeClr>
              </a:gs>
              <a:gs pos="71000">
                <a:schemeClr val="accent3">
                  <a:lumMod val="89000"/>
                </a:schemeClr>
              </a:gs>
              <a:gs pos="82000">
                <a:schemeClr val="accent3">
                  <a:lumMod val="75000"/>
                </a:schemeClr>
              </a:gs>
              <a:gs pos="44000">
                <a:schemeClr val="bg2"/>
              </a:gs>
            </a:gsLst>
            <a:lin ang="5400000" scaled="1"/>
            <a:tileRect/>
          </a:gradFill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220082" y="5243705"/>
            <a:ext cx="2533136" cy="6077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Communication</a:t>
            </a:r>
            <a:endParaRPr lang="en-US" dirty="0"/>
          </a:p>
        </p:txBody>
      </p:sp>
      <p:sp>
        <p:nvSpPr>
          <p:cNvPr id="16" name="Trapezoid 15"/>
          <p:cNvSpPr/>
          <p:nvPr/>
        </p:nvSpPr>
        <p:spPr>
          <a:xfrm rot="5400000">
            <a:off x="3148908" y="1663269"/>
            <a:ext cx="594360" cy="5303520"/>
          </a:xfrm>
          <a:prstGeom prst="trapezoid">
            <a:avLst>
              <a:gd name="adj" fmla="val 30837"/>
            </a:avLst>
          </a:prstGeom>
          <a:gradFill flip="none" rotWithShape="1">
            <a:gsLst>
              <a:gs pos="73000">
                <a:schemeClr val="accent3">
                  <a:lumMod val="89000"/>
                </a:schemeClr>
              </a:gs>
              <a:gs pos="71000">
                <a:schemeClr val="accent3">
                  <a:lumMod val="89000"/>
                </a:schemeClr>
              </a:gs>
              <a:gs pos="82000">
                <a:schemeClr val="accent3">
                  <a:lumMod val="75000"/>
                </a:schemeClr>
              </a:gs>
              <a:gs pos="44000">
                <a:schemeClr val="bg2"/>
              </a:gs>
            </a:gsLst>
            <a:lin ang="16200000" scaled="1"/>
            <a:tileRect/>
          </a:gradFill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220082" y="3872884"/>
            <a:ext cx="2173246" cy="9281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Ease of </a:t>
            </a:r>
            <a:br>
              <a:rPr lang="en-US" dirty="0" smtClean="0"/>
            </a:b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947647" y="3465209"/>
            <a:ext cx="1112206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HELIX</a:t>
            </a:r>
            <a:endParaRPr lang="en-US" sz="2800" dirty="0"/>
          </a:p>
        </p:txBody>
      </p:sp>
      <p:sp>
        <p:nvSpPr>
          <p:cNvPr id="10" name="Smiley Face 9"/>
          <p:cNvSpPr/>
          <p:nvPr/>
        </p:nvSpPr>
        <p:spPr>
          <a:xfrm>
            <a:off x="5486399" y="2807162"/>
            <a:ext cx="444501" cy="422382"/>
          </a:xfrm>
          <a:prstGeom prst="smileyFac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miley Face 17"/>
          <p:cNvSpPr/>
          <p:nvPr/>
        </p:nvSpPr>
        <p:spPr>
          <a:xfrm>
            <a:off x="907497" y="4103837"/>
            <a:ext cx="444501" cy="422382"/>
          </a:xfrm>
          <a:prstGeom prst="smileyFac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miley Face 18"/>
          <p:cNvSpPr/>
          <p:nvPr/>
        </p:nvSpPr>
        <p:spPr>
          <a:xfrm>
            <a:off x="5486399" y="5249798"/>
            <a:ext cx="444501" cy="422382"/>
          </a:xfrm>
          <a:prstGeom prst="smileyFace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98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2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9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" grpId="0" animBg="1"/>
      <p:bldP spid="7" grpId="0"/>
      <p:bldP spid="8" grpId="0" animBg="1"/>
      <p:bldP spid="9" grpId="0"/>
      <p:bldP spid="16" grpId="0" animBg="1"/>
      <p:bldP spid="17" grpId="0"/>
      <p:bldP spid="15" grpId="0" animBg="1"/>
      <p:bldP spid="10" grpId="0" animBg="1"/>
      <p:bldP spid="18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ounded Rectangle 176"/>
          <p:cNvSpPr/>
          <p:nvPr/>
        </p:nvSpPr>
        <p:spPr>
          <a:xfrm>
            <a:off x="3550096" y="2604735"/>
            <a:ext cx="1156304" cy="2034472"/>
          </a:xfrm>
          <a:prstGeom prst="roundRect">
            <a:avLst/>
          </a:prstGeom>
          <a:solidFill>
            <a:srgbClr val="FF9B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/>
          <p:cNvCxnSpPr/>
          <p:nvPr/>
        </p:nvCxnSpPr>
        <p:spPr>
          <a:xfrm>
            <a:off x="764565" y="1134969"/>
            <a:ext cx="3844" cy="48243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16</a:t>
            </a:fld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28650" y="91440"/>
            <a:ext cx="7886700" cy="1325563"/>
          </a:xfrm>
        </p:spPr>
        <p:txBody>
          <a:bodyPr/>
          <a:lstStyle/>
          <a:p>
            <a:r>
              <a:rPr lang="en-US" dirty="0" smtClean="0"/>
              <a:t>HELIX: DOACROSS for multicore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583317" y="1104683"/>
            <a:ext cx="61392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CGO 2012,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DAC 2012,</a:t>
            </a:r>
            <a:b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IEEE Micro 2012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803188" y="4663440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803188" y="5623560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803188" y="5303520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793577" y="4983480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803188" y="5943600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 rot="16200000">
            <a:off x="-527898" y="5116709"/>
            <a:ext cx="1462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Speedup</a:t>
            </a:r>
            <a:endParaRPr lang="en-US" sz="2800" dirty="0"/>
          </a:p>
        </p:txBody>
      </p:sp>
      <p:cxnSp>
        <p:nvCxnSpPr>
          <p:cNvPr id="47" name="Straight Connector 46"/>
          <p:cNvCxnSpPr/>
          <p:nvPr/>
        </p:nvCxnSpPr>
        <p:spPr>
          <a:xfrm>
            <a:off x="793577" y="4343400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2974062" y="5685345"/>
            <a:ext cx="2767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SPEC INT baseline</a:t>
            </a:r>
            <a:endParaRPr lang="en-US" sz="2800" dirty="0"/>
          </a:p>
        </p:txBody>
      </p:sp>
      <p:sp>
        <p:nvSpPr>
          <p:cNvPr id="32" name="Rectangle 31"/>
          <p:cNvSpPr/>
          <p:nvPr/>
        </p:nvSpPr>
        <p:spPr>
          <a:xfrm>
            <a:off x="1968839" y="5925312"/>
            <a:ext cx="432486" cy="27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3012881" y="5106565"/>
            <a:ext cx="611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ICC, Microsoft Visual </a:t>
            </a:r>
            <a:r>
              <a:rPr lang="en-US" sz="2800" dirty="0" err="1" smtClean="0"/>
              <a:t>Studio,DOACROSS</a:t>
            </a:r>
            <a:endParaRPr lang="en-US" sz="2800" dirty="0"/>
          </a:p>
        </p:txBody>
      </p:sp>
      <p:cxnSp>
        <p:nvCxnSpPr>
          <p:cNvPr id="35" name="Straight Arrow Connector 34"/>
          <p:cNvCxnSpPr>
            <a:endCxn id="32" idx="0"/>
          </p:cNvCxnSpPr>
          <p:nvPr/>
        </p:nvCxnSpPr>
        <p:spPr>
          <a:xfrm flipH="1">
            <a:off x="2185082" y="5573852"/>
            <a:ext cx="1291584" cy="3514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1173892" y="5467041"/>
            <a:ext cx="385803" cy="48611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/>
          <p:cNvCxnSpPr>
            <a:stCxn id="49" idx="1"/>
            <a:endCxn id="32" idx="3"/>
          </p:cNvCxnSpPr>
          <p:nvPr/>
        </p:nvCxnSpPr>
        <p:spPr>
          <a:xfrm flipH="1" flipV="1">
            <a:off x="2401325" y="5939028"/>
            <a:ext cx="572737" cy="7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861686" y="4881953"/>
            <a:ext cx="1010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HELIX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065986" y="6208565"/>
            <a:ext cx="29063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4-core Intel Nehalem</a:t>
            </a:r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575" y="5841277"/>
            <a:ext cx="995468" cy="856102"/>
          </a:xfrm>
          <a:prstGeom prst="rect">
            <a:avLst/>
          </a:prstGeom>
        </p:spPr>
      </p:pic>
      <p:cxnSp>
        <p:nvCxnSpPr>
          <p:cNvPr id="64" name="Straight Connector 63"/>
          <p:cNvCxnSpPr/>
          <p:nvPr/>
        </p:nvCxnSpPr>
        <p:spPr>
          <a:xfrm>
            <a:off x="812799" y="3090206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812799" y="4050326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812799" y="3730286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803188" y="3410246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803188" y="2770166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812799" y="2419020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832021" y="1165826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832021" y="2125946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832021" y="1805906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822410" y="1485866"/>
            <a:ext cx="155695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346743" y="468949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352784" y="566370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76068" y="871255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16</a:t>
            </a:r>
            <a:endParaRPr lang="en-US" sz="2800" dirty="0"/>
          </a:p>
        </p:txBody>
      </p:sp>
      <p:cxnSp>
        <p:nvCxnSpPr>
          <p:cNvPr id="101" name="Straight Connector 100"/>
          <p:cNvCxnSpPr/>
          <p:nvPr/>
        </p:nvCxnSpPr>
        <p:spPr>
          <a:xfrm>
            <a:off x="762924" y="4647189"/>
            <a:ext cx="9463" cy="128763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9" name="Group 108"/>
          <p:cNvGrpSpPr/>
          <p:nvPr/>
        </p:nvGrpSpPr>
        <p:grpSpPr>
          <a:xfrm>
            <a:off x="618922" y="1755648"/>
            <a:ext cx="8134296" cy="4309159"/>
            <a:chOff x="618922" y="1755648"/>
            <a:chExt cx="8134296" cy="4309159"/>
          </a:xfrm>
        </p:grpSpPr>
        <p:grpSp>
          <p:nvGrpSpPr>
            <p:cNvPr id="163" name="Group 162"/>
            <p:cNvGrpSpPr/>
            <p:nvPr/>
          </p:nvGrpSpPr>
          <p:grpSpPr>
            <a:xfrm>
              <a:off x="618922" y="1755648"/>
              <a:ext cx="8134296" cy="4309159"/>
              <a:chOff x="618922" y="1755648"/>
              <a:chExt cx="8134296" cy="4309159"/>
            </a:xfrm>
          </p:grpSpPr>
          <p:sp>
            <p:nvSpPr>
              <p:cNvPr id="165" name="Content Placeholder 2"/>
              <p:cNvSpPr txBox="1">
                <a:spLocks/>
              </p:cNvSpPr>
              <p:nvPr/>
            </p:nvSpPr>
            <p:spPr>
              <a:xfrm>
                <a:off x="618922" y="1755648"/>
                <a:ext cx="1892128" cy="81178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00000"/>
                  </a:lnSpc>
                  <a:buFont typeface="Arial" panose="020B0604020202020204" pitchFamily="34" charset="0"/>
                  <a:buNone/>
                </a:pPr>
                <a:r>
                  <a:rPr lang="en-US" dirty="0" smtClean="0"/>
                  <a:t>Innermost</a:t>
                </a:r>
                <a:br>
                  <a:rPr lang="en-US" dirty="0" smtClean="0"/>
                </a:br>
                <a:r>
                  <a:rPr lang="en-US" dirty="0" smtClean="0"/>
                  <a:t>loops</a:t>
                </a:r>
                <a:endParaRPr lang="en-US" dirty="0"/>
              </a:p>
            </p:txBody>
          </p:sp>
          <p:grpSp>
            <p:nvGrpSpPr>
              <p:cNvPr id="166" name="Group 165"/>
              <p:cNvGrpSpPr/>
              <p:nvPr/>
            </p:nvGrpSpPr>
            <p:grpSpPr>
              <a:xfrm>
                <a:off x="769614" y="2699016"/>
                <a:ext cx="7983604" cy="3365791"/>
                <a:chOff x="769614" y="2699016"/>
                <a:chExt cx="7983604" cy="3365791"/>
              </a:xfrm>
            </p:grpSpPr>
            <p:sp>
              <p:nvSpPr>
                <p:cNvPr id="167" name="Rounded Rectangle 166"/>
                <p:cNvSpPr/>
                <p:nvPr/>
              </p:nvSpPr>
              <p:spPr>
                <a:xfrm>
                  <a:off x="2686870" y="2699016"/>
                  <a:ext cx="1683188" cy="3365791"/>
                </a:xfrm>
                <a:prstGeom prst="roundRect">
                  <a:avLst/>
                </a:prstGeom>
                <a:solidFill>
                  <a:srgbClr val="C0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8" name="Trapezoid 167"/>
                <p:cNvSpPr/>
                <p:nvPr/>
              </p:nvSpPr>
              <p:spPr>
                <a:xfrm rot="16200000">
                  <a:off x="3124194" y="380926"/>
                  <a:ext cx="594360" cy="5303520"/>
                </a:xfrm>
                <a:prstGeom prst="trapezoid">
                  <a:avLst>
                    <a:gd name="adj" fmla="val 31289"/>
                  </a:avLst>
                </a:prstGeom>
                <a:gradFill flip="none" rotWithShape="1">
                  <a:gsLst>
                    <a:gs pos="73000">
                      <a:schemeClr val="accent3">
                        <a:lumMod val="89000"/>
                      </a:schemeClr>
                    </a:gs>
                    <a:gs pos="71000">
                      <a:schemeClr val="accent3">
                        <a:lumMod val="89000"/>
                      </a:schemeClr>
                    </a:gs>
                    <a:gs pos="82000">
                      <a:schemeClr val="accent3">
                        <a:lumMod val="75000"/>
                      </a:schemeClr>
                    </a:gs>
                    <a:gs pos="44000">
                      <a:schemeClr val="bg2"/>
                    </a:gs>
                  </a:gsLst>
                  <a:lin ang="16200000" scaled="1"/>
                  <a:tileRect/>
                </a:gra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9" name="Content Placeholder 2"/>
                <p:cNvSpPr txBox="1">
                  <a:spLocks/>
                </p:cNvSpPr>
                <p:nvPr/>
              </p:nvSpPr>
              <p:spPr>
                <a:xfrm>
                  <a:off x="6217920" y="2796283"/>
                  <a:ext cx="1779373" cy="60772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 smtClean="0"/>
                    <a:t>Coverage</a:t>
                  </a:r>
                  <a:endParaRPr lang="en-US" dirty="0"/>
                </a:p>
              </p:txBody>
            </p:sp>
            <p:sp>
              <p:nvSpPr>
                <p:cNvPr id="170" name="Trapezoid 169"/>
                <p:cNvSpPr/>
                <p:nvPr/>
              </p:nvSpPr>
              <p:spPr>
                <a:xfrm rot="5400000">
                  <a:off x="3144503" y="2793827"/>
                  <a:ext cx="591238" cy="5303520"/>
                </a:xfrm>
                <a:prstGeom prst="trapezoid">
                  <a:avLst>
                    <a:gd name="adj" fmla="val 37460"/>
                  </a:avLst>
                </a:prstGeom>
                <a:gradFill flip="none" rotWithShape="1">
                  <a:gsLst>
                    <a:gs pos="73000">
                      <a:schemeClr val="accent3">
                        <a:lumMod val="89000"/>
                      </a:schemeClr>
                    </a:gs>
                    <a:gs pos="71000">
                      <a:schemeClr val="accent3">
                        <a:lumMod val="89000"/>
                      </a:schemeClr>
                    </a:gs>
                    <a:gs pos="82000">
                      <a:schemeClr val="accent3">
                        <a:lumMod val="75000"/>
                      </a:schemeClr>
                    </a:gs>
                    <a:gs pos="44000">
                      <a:schemeClr val="bg2"/>
                    </a:gs>
                  </a:gsLst>
                  <a:lin ang="5400000" scaled="1"/>
                  <a:tileRect/>
                </a:gra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1" name="Content Placeholder 2"/>
                <p:cNvSpPr txBox="1">
                  <a:spLocks/>
                </p:cNvSpPr>
                <p:nvPr/>
              </p:nvSpPr>
              <p:spPr>
                <a:xfrm>
                  <a:off x="6220082" y="5243705"/>
                  <a:ext cx="2533136" cy="60772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 smtClean="0"/>
                    <a:t>Communication</a:t>
                  </a:r>
                  <a:endParaRPr lang="en-US" dirty="0"/>
                </a:p>
              </p:txBody>
            </p:sp>
            <p:sp>
              <p:nvSpPr>
                <p:cNvPr id="172" name="Trapezoid 171"/>
                <p:cNvSpPr/>
                <p:nvPr/>
              </p:nvSpPr>
              <p:spPr>
                <a:xfrm rot="5400000">
                  <a:off x="3148908" y="1663269"/>
                  <a:ext cx="594360" cy="5303520"/>
                </a:xfrm>
                <a:prstGeom prst="trapezoid">
                  <a:avLst>
                    <a:gd name="adj" fmla="val 37526"/>
                  </a:avLst>
                </a:prstGeom>
                <a:gradFill flip="none" rotWithShape="1">
                  <a:gsLst>
                    <a:gs pos="73000">
                      <a:schemeClr val="accent3">
                        <a:lumMod val="89000"/>
                      </a:schemeClr>
                    </a:gs>
                    <a:gs pos="71000">
                      <a:schemeClr val="accent3">
                        <a:lumMod val="89000"/>
                      </a:schemeClr>
                    </a:gs>
                    <a:gs pos="82000">
                      <a:schemeClr val="accent3">
                        <a:lumMod val="75000"/>
                      </a:schemeClr>
                    </a:gs>
                    <a:gs pos="44000">
                      <a:schemeClr val="bg2"/>
                    </a:gs>
                  </a:gsLst>
                  <a:lin ang="16200000" scaled="1"/>
                  <a:tileRect/>
                </a:gradFill>
                <a:ln>
                  <a:solidFill>
                    <a:srgbClr val="41719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Content Placeholder 2"/>
                <p:cNvSpPr txBox="1">
                  <a:spLocks/>
                </p:cNvSpPr>
                <p:nvPr/>
              </p:nvSpPr>
              <p:spPr>
                <a:xfrm>
                  <a:off x="6220082" y="3872884"/>
                  <a:ext cx="2173246" cy="92816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en-US" dirty="0" smtClean="0"/>
                    <a:t>Easy of </a:t>
                  </a:r>
                  <a:br>
                    <a:rPr lang="en-US" dirty="0" smtClean="0"/>
                  </a:br>
                  <a:r>
                    <a:rPr lang="en-US" dirty="0" smtClean="0"/>
                    <a:t>analysis</a:t>
                  </a:r>
                  <a:endParaRPr lang="en-US" dirty="0"/>
                </a:p>
              </p:txBody>
            </p:sp>
            <p:sp>
              <p:nvSpPr>
                <p:cNvPr id="174" name="TextBox 173"/>
                <p:cNvSpPr txBox="1"/>
                <p:nvPr/>
              </p:nvSpPr>
              <p:spPr>
                <a:xfrm>
                  <a:off x="2947647" y="3465209"/>
                  <a:ext cx="1112206" cy="52322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800" dirty="0" smtClean="0"/>
                    <a:t>HELIX</a:t>
                  </a:r>
                  <a:endParaRPr lang="en-US" sz="2800" dirty="0"/>
                </a:p>
              </p:txBody>
            </p:sp>
          </p:grpSp>
        </p:grpSp>
        <p:sp>
          <p:nvSpPr>
            <p:cNvPr id="164" name="TextBox 163"/>
            <p:cNvSpPr txBox="1"/>
            <p:nvPr/>
          </p:nvSpPr>
          <p:spPr>
            <a:xfrm>
              <a:off x="4370832" y="1755648"/>
              <a:ext cx="1783080" cy="11978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Outermost</a:t>
              </a:r>
            </a:p>
            <a:p>
              <a:r>
                <a:rPr lang="en-US" sz="2800" dirty="0" smtClean="0"/>
                <a:t>loops</a:t>
              </a:r>
              <a:endParaRPr lang="en-US" sz="2800" dirty="0"/>
            </a:p>
          </p:txBody>
        </p:sp>
      </p:grpSp>
      <p:cxnSp>
        <p:nvCxnSpPr>
          <p:cNvPr id="5" name="Straight Arrow Connector 4"/>
          <p:cNvCxnSpPr/>
          <p:nvPr/>
        </p:nvCxnSpPr>
        <p:spPr>
          <a:xfrm flipH="1">
            <a:off x="4034175" y="3295586"/>
            <a:ext cx="615820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/>
          <p:cNvSpPr txBox="1"/>
          <p:nvPr/>
        </p:nvSpPr>
        <p:spPr>
          <a:xfrm>
            <a:off x="4092394" y="3718912"/>
            <a:ext cx="1188438" cy="7078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HELIX-RC</a:t>
            </a:r>
          </a:p>
          <a:p>
            <a:pPr algn="ctr"/>
            <a:r>
              <a:rPr lang="en-US" sz="2000" dirty="0" smtClean="0"/>
              <a:t>HELIX-UP</a:t>
            </a:r>
            <a:endParaRPr lang="en-US" sz="2000" dirty="0"/>
          </a:p>
        </p:txBody>
      </p:sp>
      <p:cxnSp>
        <p:nvCxnSpPr>
          <p:cNvPr id="179" name="Straight Arrow Connector 178"/>
          <p:cNvCxnSpPr/>
          <p:nvPr/>
        </p:nvCxnSpPr>
        <p:spPr>
          <a:xfrm flipV="1">
            <a:off x="3552977" y="4798114"/>
            <a:ext cx="2176272" cy="6502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Content Placeholder 2"/>
          <p:cNvSpPr txBox="1">
            <a:spLocks/>
          </p:cNvSpPr>
          <p:nvPr/>
        </p:nvSpPr>
        <p:spPr>
          <a:xfrm>
            <a:off x="3440122" y="4849766"/>
            <a:ext cx="5167595" cy="44920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>
                <a:solidFill>
                  <a:srgbClr val="C00000"/>
                </a:solidFill>
              </a:rPr>
              <a:t>Small Loop Parallelism </a:t>
            </a:r>
          </a:p>
        </p:txBody>
      </p:sp>
    </p:spTree>
    <p:extLst>
      <p:ext uri="{BB962C8B-B14F-4D97-AF65-F5344CB8AC3E}">
        <p14:creationId xmlns:p14="http://schemas.microsoft.com/office/powerpoint/2010/main" val="2210888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09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1.11111E-6 L 0.13351 -0.08033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-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7.40741E-7 L 0.00295 -0.29769 " pathEditMode="relative" rAng="0" ptsTypes="AA">
                                      <p:cBhvr>
                                        <p:cTn id="8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14884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44444E-6 L -0.12483 4.44444E-6 " pathEditMode="relative" rAng="0" ptsTypes="AA">
                                      <p:cBhvr>
                                        <p:cTn id="1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7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400"/>
                            </p:stCondLst>
                            <p:childTnLst>
                              <p:par>
                                <p:cTn id="1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4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28" grpId="0"/>
      <p:bldP spid="28" grpId="1"/>
      <p:bldP spid="26" grpId="0"/>
      <p:bldP spid="26" grpId="1"/>
      <p:bldP spid="45" grpId="0"/>
      <p:bldP spid="45" grpId="1"/>
      <p:bldP spid="49" grpId="0"/>
      <p:bldP spid="32" grpId="0" animBg="1"/>
      <p:bldP spid="32" grpId="1" animBg="1"/>
      <p:bldP spid="50" grpId="0"/>
      <p:bldP spid="50" grpId="1"/>
      <p:bldP spid="38" grpId="0" animBg="1"/>
      <p:bldP spid="60" grpId="0"/>
      <p:bldP spid="61" grpId="1"/>
      <p:bldP spid="61" grpId="2"/>
      <p:bldP spid="77" grpId="0"/>
      <p:bldP spid="77" grpId="1"/>
      <p:bldP spid="78" grpId="0"/>
      <p:bldP spid="79" grpId="0"/>
      <p:bldP spid="178" grpId="0" animBg="1"/>
      <p:bldP spid="18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191"/>
            <a:ext cx="7886700" cy="888981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8161"/>
            <a:ext cx="7886700" cy="485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Small Loop Parallelism and HELIX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HELIX-RC: Architecture/Compiler Co-Design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HELIX-UP: Unleash Parallelization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17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89" y="1798118"/>
            <a:ext cx="2339929" cy="10980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-1377538" y="41444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28650" y="3396483"/>
            <a:ext cx="1382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ISCA 2014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8650" y="5089842"/>
            <a:ext cx="1381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CGO 2015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1765669"/>
            <a:ext cx="20008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CGO 2012</a:t>
            </a:r>
            <a:b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DAC 2012,</a:t>
            </a:r>
            <a:b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IEEE Micro 2012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67" y="5238885"/>
            <a:ext cx="4502844" cy="1117466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5471069" y="3415279"/>
            <a:ext cx="3429949" cy="1329716"/>
            <a:chOff x="5471069" y="3415279"/>
            <a:chExt cx="3429949" cy="1329716"/>
          </a:xfrm>
        </p:grpSpPr>
        <p:grpSp>
          <p:nvGrpSpPr>
            <p:cNvPr id="13" name="Group 12"/>
            <p:cNvGrpSpPr/>
            <p:nvPr/>
          </p:nvGrpSpPr>
          <p:grpSpPr>
            <a:xfrm>
              <a:off x="5701942" y="3513036"/>
              <a:ext cx="3199076" cy="1231959"/>
              <a:chOff x="710278" y="3256754"/>
              <a:chExt cx="3943657" cy="1932654"/>
            </a:xfrm>
          </p:grpSpPr>
          <p:sp>
            <p:nvSpPr>
              <p:cNvPr id="14" name="Rounded Rectangle 13"/>
              <p:cNvSpPr/>
              <p:nvPr/>
            </p:nvSpPr>
            <p:spPr>
              <a:xfrm>
                <a:off x="2854434" y="3256754"/>
                <a:ext cx="1683188" cy="1932654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rapezoid 14"/>
              <p:cNvSpPr/>
              <p:nvPr/>
            </p:nvSpPr>
            <p:spPr>
              <a:xfrm rot="5400000">
                <a:off x="2425529" y="2756786"/>
                <a:ext cx="591238" cy="3865574"/>
              </a:xfrm>
              <a:prstGeom prst="trapezoid">
                <a:avLst>
                  <a:gd name="adj" fmla="val 37460"/>
                </a:avLst>
              </a:prstGeom>
              <a:gradFill flip="none" rotWithShape="1">
                <a:gsLst>
                  <a:gs pos="73000">
                    <a:schemeClr val="accent3">
                      <a:lumMod val="89000"/>
                    </a:schemeClr>
                  </a:gs>
                  <a:gs pos="71000">
                    <a:schemeClr val="accent3">
                      <a:lumMod val="89000"/>
                    </a:schemeClr>
                  </a:gs>
                  <a:gs pos="82000">
                    <a:schemeClr val="accent3">
                      <a:lumMod val="75000"/>
                    </a:schemeClr>
                  </a:gs>
                  <a:gs pos="44000">
                    <a:schemeClr val="bg2"/>
                  </a:gs>
                </a:gsLst>
                <a:lin ang="5400000" scaled="1"/>
                <a:tileRect/>
              </a:gra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ontent Placeholder 2"/>
              <p:cNvSpPr txBox="1">
                <a:spLocks/>
              </p:cNvSpPr>
              <p:nvPr/>
            </p:nvSpPr>
            <p:spPr>
              <a:xfrm>
                <a:off x="710278" y="4358618"/>
                <a:ext cx="3542119" cy="6077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Communication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2968685" y="3561049"/>
                <a:ext cx="1424220" cy="820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HELIX</a:t>
                </a:r>
                <a:endParaRPr lang="en-US" sz="2800" dirty="0"/>
              </a:p>
            </p:txBody>
          </p:sp>
          <p:cxnSp>
            <p:nvCxnSpPr>
              <p:cNvPr id="18" name="Straight Arrow Connector 17"/>
              <p:cNvCxnSpPr/>
              <p:nvPr/>
            </p:nvCxnSpPr>
            <p:spPr>
              <a:xfrm flipH="1">
                <a:off x="827945" y="3963123"/>
                <a:ext cx="1996023" cy="489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TextBox 18"/>
            <p:cNvSpPr txBox="1"/>
            <p:nvPr/>
          </p:nvSpPr>
          <p:spPr>
            <a:xfrm>
              <a:off x="5471069" y="3415279"/>
              <a:ext cx="21331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Small loops</a:t>
              </a:r>
              <a:endParaRPr lang="en-US" sz="2800" dirty="0"/>
            </a:p>
          </p:txBody>
        </p:sp>
      </p:grpSp>
      <p:sp>
        <p:nvSpPr>
          <p:cNvPr id="5" name="Right Arrow 4"/>
          <p:cNvSpPr/>
          <p:nvPr/>
        </p:nvSpPr>
        <p:spPr>
          <a:xfrm>
            <a:off x="78948" y="3113903"/>
            <a:ext cx="505082" cy="28258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6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8" y="1116679"/>
            <a:ext cx="8515350" cy="5323052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1207008" y="1280160"/>
            <a:ext cx="603504" cy="4572000"/>
          </a:xfrm>
          <a:prstGeom prst="rect">
            <a:avLst/>
          </a:prstGeom>
          <a:solidFill>
            <a:srgbClr val="D9D9D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551" y="154555"/>
            <a:ext cx="8182064" cy="922216"/>
          </a:xfrm>
        </p:spPr>
        <p:txBody>
          <a:bodyPr>
            <a:normAutofit/>
          </a:bodyPr>
          <a:lstStyle/>
          <a:p>
            <a:r>
              <a:rPr lang="en-US" dirty="0" smtClean="0"/>
              <a:t>SLP challenge: short loop iterations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18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92858" y="1864498"/>
            <a:ext cx="638711" cy="402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83969" y="1864497"/>
            <a:ext cx="638711" cy="402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32324" y="1663294"/>
            <a:ext cx="638711" cy="60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7312" y="1291310"/>
            <a:ext cx="31850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21986" y="1291828"/>
            <a:ext cx="205483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23251" y="1296807"/>
            <a:ext cx="161818" cy="316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35666" y="5874256"/>
            <a:ext cx="5024064" cy="200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8539" y="6061771"/>
            <a:ext cx="51165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Clock cycles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256908" y="1237603"/>
            <a:ext cx="873436" cy="48241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1481350" y="5894651"/>
            <a:ext cx="5620490" cy="7005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569464" y="6062472"/>
            <a:ext cx="51165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Duration of loop iteration (cycles)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1199446" y="1172365"/>
            <a:ext cx="7541017" cy="4677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929124" y="5010673"/>
            <a:ext cx="24865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 CPU</a:t>
            </a:r>
            <a:br>
              <a:rPr lang="en-US" sz="2400" dirty="0" smtClean="0"/>
            </a:br>
            <a:r>
              <a:rPr lang="en-US" sz="2400" dirty="0" err="1" smtClean="0"/>
              <a:t>Int</a:t>
            </a:r>
            <a:r>
              <a:rPr lang="en-US" sz="2400" dirty="0" smtClean="0"/>
              <a:t> benchmarks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8909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44444E-6 L 0.06805 -0.0007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03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4" grpId="0" animBg="1"/>
      <p:bldP spid="26" grpId="0" animBg="1"/>
      <p:bldP spid="28" grpId="0" animBg="1"/>
      <p:bldP spid="22" grpId="0" animBg="1"/>
      <p:bldP spid="1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8" y="1116679"/>
            <a:ext cx="8515350" cy="5323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551" y="154555"/>
            <a:ext cx="8182064" cy="922216"/>
          </a:xfrm>
        </p:spPr>
        <p:txBody>
          <a:bodyPr>
            <a:normAutofit/>
          </a:bodyPr>
          <a:lstStyle/>
          <a:p>
            <a:r>
              <a:rPr lang="en-US" dirty="0" smtClean="0"/>
              <a:t>SLP challenge: short loop iterations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19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792858" y="1864498"/>
            <a:ext cx="638711" cy="402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83969" y="1864497"/>
            <a:ext cx="638711" cy="402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332324" y="1663294"/>
            <a:ext cx="638711" cy="6036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897312" y="1291310"/>
            <a:ext cx="318500" cy="5029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821986" y="1291828"/>
            <a:ext cx="205483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523251" y="1296807"/>
            <a:ext cx="161818" cy="3163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835666" y="5874255"/>
            <a:ext cx="595903" cy="2212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8539" y="6061771"/>
            <a:ext cx="51165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Clock cycles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2569464" y="6062472"/>
            <a:ext cx="51165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Duration of loop iteration (cycles)</a:t>
            </a:r>
            <a:endParaRPr lang="en-US" sz="2800" dirty="0"/>
          </a:p>
        </p:txBody>
      </p:sp>
      <p:sp>
        <p:nvSpPr>
          <p:cNvPr id="20" name="Rectangle 19"/>
          <p:cNvSpPr/>
          <p:nvPr/>
        </p:nvSpPr>
        <p:spPr>
          <a:xfrm>
            <a:off x="3697771" y="5908731"/>
            <a:ext cx="4776039" cy="1658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527814" y="2266902"/>
            <a:ext cx="1031318" cy="3461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070629" y="1947270"/>
            <a:ext cx="4900405" cy="38866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842868" y="1307592"/>
            <a:ext cx="6896915" cy="4526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1204119" y="3467145"/>
            <a:ext cx="630936" cy="3972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810393" y="3469132"/>
            <a:ext cx="0" cy="241420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056173" y="1794230"/>
            <a:ext cx="14456" cy="4039643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1188720" y="1833905"/>
            <a:ext cx="1938528" cy="1412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925312" y="5010673"/>
            <a:ext cx="248657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SPEC CPU</a:t>
            </a:r>
            <a:br>
              <a:rPr lang="en-US" sz="2400" dirty="0" smtClean="0"/>
            </a:br>
            <a:r>
              <a:rPr lang="en-US" sz="2400" dirty="0" err="1" smtClean="0"/>
              <a:t>Int</a:t>
            </a:r>
            <a:r>
              <a:rPr lang="en-US" sz="2400" dirty="0" smtClean="0"/>
              <a:t> benchmarks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767127" y="1627384"/>
            <a:ext cx="530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</a:p>
        </p:txBody>
      </p:sp>
    </p:spTree>
    <p:extLst>
      <p:ext uri="{BB962C8B-B14F-4D97-AF65-F5344CB8AC3E}">
        <p14:creationId xmlns:p14="http://schemas.microsoft.com/office/powerpoint/2010/main" val="2771339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85185E-6 L 0.13888 0.0018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44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00365 -0.24676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-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xit" presetSubtype="0" fill="hold" grpId="1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 animBg="1"/>
      <p:bldP spid="22" grpId="1" animBg="1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1773936"/>
            <a:ext cx="8194987" cy="430682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05651" y="1807225"/>
            <a:ext cx="6334888" cy="3828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038344" y="1791705"/>
            <a:ext cx="3568729" cy="2638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2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 rot="20362827">
            <a:off x="805882" y="3230310"/>
            <a:ext cx="40169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Core frequency scaling</a:t>
            </a:r>
            <a:endParaRPr lang="en-US" sz="3200" b="1" dirty="0"/>
          </a:p>
        </p:txBody>
      </p:sp>
      <p:sp>
        <p:nvSpPr>
          <p:cNvPr id="9" name="Rectangle 8"/>
          <p:cNvSpPr/>
          <p:nvPr/>
        </p:nvSpPr>
        <p:spPr>
          <a:xfrm>
            <a:off x="431515" y="4119932"/>
            <a:ext cx="297950" cy="11301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12560" y="4503670"/>
            <a:ext cx="989063" cy="9827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180191"/>
            <a:ext cx="7886700" cy="1325563"/>
          </a:xfrm>
        </p:spPr>
        <p:txBody>
          <a:bodyPr/>
          <a:lstStyle/>
          <a:p>
            <a:r>
              <a:rPr lang="en-US" dirty="0" smtClean="0"/>
              <a:t>Sequential programs are not accelerating like they used to</a:t>
            </a:r>
            <a:endParaRPr lang="en-US" dirty="0"/>
          </a:p>
        </p:txBody>
      </p:sp>
      <p:cxnSp>
        <p:nvCxnSpPr>
          <p:cNvPr id="3" name="Straight Arrow Connector 2"/>
          <p:cNvCxnSpPr/>
          <p:nvPr/>
        </p:nvCxnSpPr>
        <p:spPr>
          <a:xfrm flipV="1">
            <a:off x="791583" y="3133444"/>
            <a:ext cx="4232693" cy="1582728"/>
          </a:xfrm>
          <a:prstGeom prst="straightConnector1">
            <a:avLst/>
          </a:prstGeom>
          <a:ln w="1143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53218" y="5714598"/>
            <a:ext cx="8890782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1992                                     2004</a:t>
            </a:r>
            <a:endParaRPr lang="en-US" sz="3200" dirty="0"/>
          </a:p>
        </p:txBody>
      </p:sp>
      <p:sp>
        <p:nvSpPr>
          <p:cNvPr id="18" name="Rectangle 17"/>
          <p:cNvSpPr/>
          <p:nvPr/>
        </p:nvSpPr>
        <p:spPr>
          <a:xfrm>
            <a:off x="253218" y="1505754"/>
            <a:ext cx="476247" cy="42088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16200000">
            <a:off x="-1728656" y="3317789"/>
            <a:ext cx="42088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Performance (log scale)</a:t>
            </a:r>
            <a:endParaRPr lang="en-US" sz="3200" dirty="0"/>
          </a:p>
        </p:txBody>
      </p:sp>
      <p:sp>
        <p:nvSpPr>
          <p:cNvPr id="20" name="Rectangle 19"/>
          <p:cNvSpPr/>
          <p:nvPr/>
        </p:nvSpPr>
        <p:spPr>
          <a:xfrm>
            <a:off x="6893168" y="3124898"/>
            <a:ext cx="1622181" cy="4342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8443828" y="2400808"/>
            <a:ext cx="71521" cy="1056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rot="-600000">
            <a:off x="8288934" y="2191718"/>
            <a:ext cx="299817" cy="184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-600000">
            <a:off x="6867254" y="2431631"/>
            <a:ext cx="299817" cy="184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-1200000">
            <a:off x="6768949" y="2215051"/>
            <a:ext cx="299817" cy="1840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6962775" y="2714625"/>
            <a:ext cx="1999" cy="40551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962775" y="2406996"/>
            <a:ext cx="3910" cy="27803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5580028" y="3972367"/>
            <a:ext cx="2485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Multicore era</a:t>
            </a:r>
            <a:endParaRPr lang="en-US" sz="3200" b="1" dirty="0"/>
          </a:p>
        </p:txBody>
      </p:sp>
      <p:sp>
        <p:nvSpPr>
          <p:cNvPr id="38" name="TextBox 37"/>
          <p:cNvSpPr txBox="1"/>
          <p:nvPr/>
        </p:nvSpPr>
        <p:spPr>
          <a:xfrm>
            <a:off x="5435125" y="1708126"/>
            <a:ext cx="30551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Performance gap</a:t>
            </a:r>
            <a:endParaRPr lang="en-US" sz="3200" b="1" dirty="0"/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8608933" y="1778612"/>
            <a:ext cx="0" cy="565218"/>
          </a:xfrm>
          <a:prstGeom prst="straightConnector1">
            <a:avLst/>
          </a:prstGeom>
          <a:ln w="635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775859" y="4675287"/>
            <a:ext cx="35134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Sequential program running on a platform</a:t>
            </a:r>
            <a:endParaRPr lang="en-US" sz="2800" dirty="0"/>
          </a:p>
        </p:txBody>
      </p:sp>
      <p:sp>
        <p:nvSpPr>
          <p:cNvPr id="14" name="Oval 13"/>
          <p:cNvSpPr/>
          <p:nvPr/>
        </p:nvSpPr>
        <p:spPr>
          <a:xfrm>
            <a:off x="3657944" y="3825722"/>
            <a:ext cx="163745" cy="11917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3693381" y="3932775"/>
            <a:ext cx="46436" cy="708089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 rot="20384457">
            <a:off x="798627" y="3763176"/>
            <a:ext cx="3847154" cy="15346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rot="20882530" flipV="1">
            <a:off x="5715788" y="2598547"/>
            <a:ext cx="2813507" cy="6550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V="1">
            <a:off x="7532500" y="2364544"/>
            <a:ext cx="285289" cy="158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/>
          <p:nvPr/>
        </p:nvCxnSpPr>
        <p:spPr>
          <a:xfrm flipH="1">
            <a:off x="3801723" y="3687563"/>
            <a:ext cx="581877" cy="188204"/>
          </a:xfrm>
          <a:prstGeom prst="line">
            <a:avLst/>
          </a:prstGeom>
          <a:ln w="28575"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>
            <a:spLocks noChangeAspect="1"/>
          </p:cNvSpPr>
          <p:nvPr/>
        </p:nvSpPr>
        <p:spPr>
          <a:xfrm>
            <a:off x="3667467" y="3825703"/>
            <a:ext cx="150762" cy="109728"/>
          </a:xfrm>
          <a:prstGeom prst="ellipse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12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0.07257 -0.0296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28" y="-148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18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0" grpId="0" animBg="1"/>
      <p:bldP spid="19" grpId="0"/>
      <p:bldP spid="34" grpId="0"/>
      <p:bldP spid="38" grpId="0"/>
      <p:bldP spid="8" grpId="0"/>
      <p:bldP spid="14" grpId="0" animBg="1"/>
      <p:bldP spid="14" grpId="2" animBg="1"/>
      <p:bldP spid="3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908" y="1116679"/>
            <a:ext cx="8515350" cy="532305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551" y="154555"/>
            <a:ext cx="8182064" cy="922216"/>
          </a:xfrm>
        </p:spPr>
        <p:txBody>
          <a:bodyPr>
            <a:normAutofit/>
          </a:bodyPr>
          <a:lstStyle/>
          <a:p>
            <a:r>
              <a:rPr lang="en-US" dirty="0" smtClean="0"/>
              <a:t>SLP challenge: short loop iterations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20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568539" y="6061771"/>
            <a:ext cx="51165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Clock cycles</a:t>
            </a:r>
            <a:endParaRPr lang="en-US" sz="2800" dirty="0"/>
          </a:p>
        </p:txBody>
      </p:sp>
      <p:sp>
        <p:nvSpPr>
          <p:cNvPr id="28" name="TextBox 27"/>
          <p:cNvSpPr txBox="1"/>
          <p:nvPr/>
        </p:nvSpPr>
        <p:spPr>
          <a:xfrm>
            <a:off x="2569464" y="6062472"/>
            <a:ext cx="511653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Duration of loop iteration (cycles)</a:t>
            </a:r>
            <a:endParaRPr lang="en-US" sz="2800" dirty="0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3056173" y="1562312"/>
            <a:ext cx="1397286" cy="0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3056173" y="1282700"/>
            <a:ext cx="1" cy="4551175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514583" y="2203879"/>
            <a:ext cx="246742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Adjacent core</a:t>
            </a:r>
            <a:br>
              <a:rPr lang="en-US" sz="2800" dirty="0" smtClean="0"/>
            </a:br>
            <a:r>
              <a:rPr lang="en-US" sz="2800" dirty="0" smtClean="0"/>
              <a:t>communication</a:t>
            </a:r>
            <a:br>
              <a:rPr lang="en-US" sz="2800" dirty="0" smtClean="0"/>
            </a:br>
            <a:r>
              <a:rPr lang="en-US" sz="2800" dirty="0" smtClean="0"/>
              <a:t>latency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7668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77778E-7 2.22222E-6 L -0.19531 2.22222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38889E-6 0 L -0.19618 -0.00116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09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61074" y="3684894"/>
            <a:ext cx="5183457" cy="2820199"/>
            <a:chOff x="509604" y="2032793"/>
            <a:chExt cx="5183457" cy="2820199"/>
          </a:xfrm>
        </p:grpSpPr>
        <p:sp>
          <p:nvSpPr>
            <p:cNvPr id="11" name="Rounded Rectangle 10"/>
            <p:cNvSpPr/>
            <p:nvPr/>
          </p:nvSpPr>
          <p:spPr>
            <a:xfrm>
              <a:off x="2727452" y="3083537"/>
              <a:ext cx="1399571" cy="389359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2743904" y="2710441"/>
              <a:ext cx="1399571" cy="329321"/>
            </a:xfrm>
            <a:prstGeom prst="round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4146093" y="3083537"/>
              <a:ext cx="367831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ounded Rectangle 13"/>
            <p:cNvSpPr/>
            <p:nvPr/>
          </p:nvSpPr>
          <p:spPr>
            <a:xfrm>
              <a:off x="2743904" y="3458318"/>
              <a:ext cx="1399571" cy="389359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734625" y="2708609"/>
              <a:ext cx="1399571" cy="389359"/>
            </a:xfrm>
            <a:prstGeom prst="roundRect">
              <a:avLst/>
            </a:prstGeom>
            <a:solidFill>
              <a:srgbClr val="C00000"/>
            </a:solidFill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743948" y="2633353"/>
              <a:ext cx="1397286" cy="204985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2258047" y="2619691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975750" y="3044201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3975750" y="3808316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2265240" y="3375673"/>
              <a:ext cx="679622" cy="136559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09604" y="2396649"/>
              <a:ext cx="17314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Seq. </a:t>
              </a:r>
              <a:br>
                <a:rPr lang="en-US" sz="2800" dirty="0" smtClean="0">
                  <a:solidFill>
                    <a:srgbClr val="C00000"/>
                  </a:solidFill>
                </a:rPr>
              </a:br>
              <a:r>
                <a:rPr lang="en-US" sz="2800" dirty="0" smtClean="0">
                  <a:solidFill>
                    <a:srgbClr val="C00000"/>
                  </a:solidFill>
                </a:rPr>
                <a:t>Segment 0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21" idx="3"/>
            </p:cNvCxnSpPr>
            <p:nvPr/>
          </p:nvCxnSpPr>
          <p:spPr>
            <a:xfrm flipV="1">
              <a:off x="2241040" y="2861167"/>
              <a:ext cx="500592" cy="12536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518633" y="3898885"/>
              <a:ext cx="1731436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>
                  <a:solidFill>
                    <a:srgbClr val="C00000"/>
                  </a:solidFill>
                </a:rPr>
                <a:t>Seq. </a:t>
              </a:r>
              <a:br>
                <a:rPr lang="en-US" sz="2800" dirty="0" smtClean="0">
                  <a:solidFill>
                    <a:srgbClr val="C00000"/>
                  </a:solidFill>
                </a:rPr>
              </a:br>
              <a:r>
                <a:rPr lang="en-US" sz="2800" dirty="0" smtClean="0">
                  <a:solidFill>
                    <a:srgbClr val="C00000"/>
                  </a:solidFill>
                </a:rPr>
                <a:t>Segment 1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24" name="Straight Arrow Connector 23"/>
            <p:cNvCxnSpPr>
              <a:stCxn id="23" idx="3"/>
              <a:endCxn id="16" idx="1"/>
            </p:cNvCxnSpPr>
            <p:nvPr/>
          </p:nvCxnSpPr>
          <p:spPr>
            <a:xfrm flipV="1">
              <a:off x="2250069" y="3658282"/>
              <a:ext cx="493879" cy="71765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241965" y="2032793"/>
              <a:ext cx="11292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Wait 0</a:t>
              </a:r>
              <a:endParaRPr lang="en-US" sz="2800" dirty="0"/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2041121" y="2428359"/>
              <a:ext cx="401016" cy="232571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1243584" y="3383991"/>
              <a:ext cx="11292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Wait 1</a:t>
              </a:r>
              <a:endParaRPr lang="en-US" sz="2800" dirty="0"/>
            </a:p>
          </p:txBody>
        </p:sp>
        <p:cxnSp>
          <p:nvCxnSpPr>
            <p:cNvPr id="28" name="Straight Connector 27"/>
            <p:cNvCxnSpPr/>
            <p:nvPr/>
          </p:nvCxnSpPr>
          <p:spPr>
            <a:xfrm flipV="1">
              <a:off x="1861140" y="3461594"/>
              <a:ext cx="562950" cy="740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4386293" y="2500528"/>
              <a:ext cx="1306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Signal 0</a:t>
              </a:r>
              <a:endParaRPr lang="en-US" sz="2800" dirty="0"/>
            </a:p>
          </p:txBody>
        </p:sp>
        <p:cxnSp>
          <p:nvCxnSpPr>
            <p:cNvPr id="30" name="Straight Connector 29"/>
            <p:cNvCxnSpPr/>
            <p:nvPr/>
          </p:nvCxnSpPr>
          <p:spPr>
            <a:xfrm flipH="1">
              <a:off x="4481603" y="2896094"/>
              <a:ext cx="703846" cy="225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386293" y="3224535"/>
              <a:ext cx="13067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Signal 1</a:t>
              </a:r>
              <a:endParaRPr lang="en-US" sz="2800" dirty="0"/>
            </a:p>
          </p:txBody>
        </p:sp>
        <p:cxnSp>
          <p:nvCxnSpPr>
            <p:cNvPr id="32" name="Straight Connector 31"/>
            <p:cNvCxnSpPr/>
            <p:nvPr/>
          </p:nvCxnSpPr>
          <p:spPr>
            <a:xfrm flipH="1">
              <a:off x="4481603" y="3620101"/>
              <a:ext cx="703846" cy="22566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192"/>
            <a:ext cx="8269690" cy="9242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 compiler-architecture co-design</a:t>
            </a:r>
            <a:br>
              <a:rPr lang="en-US" dirty="0" smtClean="0"/>
            </a:br>
            <a:r>
              <a:rPr lang="en-US" dirty="0" smtClean="0"/>
              <a:t>to efficiently execute short iterations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21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724396" y="1240884"/>
            <a:ext cx="7776852" cy="2444010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864178" y="1410025"/>
            <a:ext cx="7474150" cy="2274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500" b="1" dirty="0" smtClean="0"/>
              <a:t>          Compiler</a:t>
            </a:r>
          </a:p>
          <a:p>
            <a:r>
              <a:rPr lang="en-US" dirty="0" smtClean="0"/>
              <a:t>Identify latency-critical code in each small loop</a:t>
            </a:r>
          </a:p>
          <a:p>
            <a:pPr lvl="1"/>
            <a:r>
              <a:rPr lang="en-US" dirty="0" smtClean="0"/>
              <a:t>Code that generates shared data</a:t>
            </a:r>
          </a:p>
          <a:p>
            <a:r>
              <a:rPr lang="en-US" dirty="0" smtClean="0"/>
              <a:t>Expose information to the architecture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24396" y="4339988"/>
            <a:ext cx="7790954" cy="1961771"/>
          </a:xfrm>
          <a:prstGeom prst="roundRect">
            <a:avLst/>
          </a:prstGeom>
          <a:ln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864178" y="5002857"/>
            <a:ext cx="7488252" cy="1298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Reduce the communication latency</a:t>
            </a:r>
            <a:br>
              <a:rPr lang="en-US" dirty="0" smtClean="0"/>
            </a:br>
            <a:r>
              <a:rPr lang="en-US" dirty="0" smtClean="0"/>
              <a:t>on the critical path</a:t>
            </a:r>
          </a:p>
        </p:txBody>
      </p:sp>
      <p:sp>
        <p:nvSpPr>
          <p:cNvPr id="7" name="Down Arrow 6"/>
          <p:cNvSpPr/>
          <p:nvPr/>
        </p:nvSpPr>
        <p:spPr>
          <a:xfrm>
            <a:off x="4210440" y="3821372"/>
            <a:ext cx="375208" cy="464024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1003960" y="4441439"/>
            <a:ext cx="7488252" cy="5777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b="1" dirty="0" smtClean="0"/>
              <a:t>          Architecture: Ring Cache</a:t>
            </a:r>
          </a:p>
        </p:txBody>
      </p:sp>
    </p:spTree>
    <p:extLst>
      <p:ext uri="{BB962C8B-B14F-4D97-AF65-F5344CB8AC3E}">
        <p14:creationId xmlns:p14="http://schemas.microsoft.com/office/powerpoint/2010/main" val="214888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07407E-6 L 0.10955 -0.1629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69" y="-8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9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8" grpId="2" animBg="1"/>
      <p:bldP spid="9" grpId="1" uiExpand="1" build="allAtOnce"/>
      <p:bldP spid="7" grpId="0" animBg="1"/>
      <p:bldP spid="33" grpId="1"/>
      <p:bldP spid="33" grpId="2"/>
      <p:bldP spid="33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251652" y="1319046"/>
            <a:ext cx="1283013" cy="2018802"/>
            <a:chOff x="7251652" y="1319046"/>
            <a:chExt cx="1283013" cy="2018802"/>
          </a:xfrm>
        </p:grpSpPr>
        <p:sp>
          <p:nvSpPr>
            <p:cNvPr id="70" name="TextBox 69"/>
            <p:cNvSpPr txBox="1"/>
            <p:nvPr/>
          </p:nvSpPr>
          <p:spPr>
            <a:xfrm>
              <a:off x="7291516" y="1398856"/>
              <a:ext cx="1243149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…</a:t>
              </a:r>
            </a:p>
            <a:p>
              <a:endParaRPr lang="en-US" sz="2400" dirty="0"/>
            </a:p>
            <a:p>
              <a:r>
                <a:rPr lang="en-US" sz="2400" dirty="0"/>
                <a:t>Load Y</a:t>
              </a:r>
              <a:br>
                <a:rPr lang="en-US" sz="2400" dirty="0"/>
              </a:br>
              <a:r>
                <a:rPr lang="en-US" sz="2400" dirty="0"/>
                <a:t>…</a:t>
              </a:r>
              <a:endParaRPr lang="en-US" sz="2400" i="1" dirty="0"/>
            </a:p>
            <a:p>
              <a:r>
                <a:rPr lang="en-US" sz="2400" i="1" dirty="0" smtClean="0"/>
                <a:t>  </a:t>
              </a:r>
              <a:r>
                <a:rPr lang="en-US" sz="2400" i="1" dirty="0" err="1" smtClean="0"/>
                <a:t>Iter</a:t>
              </a:r>
              <a:r>
                <a:rPr lang="en-US" sz="2400" i="1" dirty="0" smtClean="0"/>
                <a:t>. 1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7251652" y="1319046"/>
              <a:ext cx="1236502" cy="200000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22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27791"/>
            <a:ext cx="7886700" cy="1257312"/>
          </a:xfrm>
        </p:spPr>
        <p:txBody>
          <a:bodyPr>
            <a:noAutofit/>
          </a:bodyPr>
          <a:lstStyle/>
          <a:p>
            <a:r>
              <a:rPr lang="en-US" dirty="0" smtClean="0"/>
              <a:t>Light-weight enhancement of</a:t>
            </a:r>
            <a:br>
              <a:rPr lang="en-US" dirty="0" smtClean="0"/>
            </a:br>
            <a:r>
              <a:rPr lang="en-US" dirty="0" smtClean="0"/>
              <a:t>today’s </a:t>
            </a:r>
            <a:r>
              <a:rPr lang="en-US" dirty="0"/>
              <a:t>m</a:t>
            </a:r>
            <a:r>
              <a:rPr lang="en-US" dirty="0" smtClean="0"/>
              <a:t>ulticore </a:t>
            </a:r>
            <a:r>
              <a:rPr lang="en-US" dirty="0"/>
              <a:t>a</a:t>
            </a:r>
            <a:r>
              <a:rPr lang="en-US" dirty="0" smtClean="0"/>
              <a:t>rchitecture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019968" y="1432663"/>
            <a:ext cx="1127296" cy="5682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19968" y="1449890"/>
            <a:ext cx="1127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Core 0</a:t>
            </a:r>
            <a:endParaRPr lang="en-US" sz="2800" dirty="0"/>
          </a:p>
        </p:txBody>
      </p:sp>
      <p:sp>
        <p:nvSpPr>
          <p:cNvPr id="8" name="Rounded Rectangle 7"/>
          <p:cNvSpPr/>
          <p:nvPr/>
        </p:nvSpPr>
        <p:spPr>
          <a:xfrm>
            <a:off x="5091110" y="1435608"/>
            <a:ext cx="1127296" cy="5669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091110" y="1453896"/>
            <a:ext cx="1127296" cy="56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Core 1</a:t>
            </a:r>
            <a:endParaRPr lang="en-US" sz="2800" dirty="0"/>
          </a:p>
        </p:txBody>
      </p:sp>
      <p:sp>
        <p:nvSpPr>
          <p:cNvPr id="10" name="Rounded Rectangle 9"/>
          <p:cNvSpPr/>
          <p:nvPr/>
        </p:nvSpPr>
        <p:spPr>
          <a:xfrm>
            <a:off x="3017520" y="5789365"/>
            <a:ext cx="1127296" cy="5669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015012" y="5814526"/>
            <a:ext cx="1127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Core 3</a:t>
            </a:r>
            <a:endParaRPr lang="en-US" sz="2800" dirty="0"/>
          </a:p>
        </p:txBody>
      </p:sp>
      <p:sp>
        <p:nvSpPr>
          <p:cNvPr id="12" name="Rounded Rectangle 11"/>
          <p:cNvSpPr/>
          <p:nvPr/>
        </p:nvSpPr>
        <p:spPr>
          <a:xfrm>
            <a:off x="5093208" y="5789367"/>
            <a:ext cx="1127296" cy="5669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103454" y="5835209"/>
            <a:ext cx="1127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Core 2</a:t>
            </a:r>
            <a:endParaRPr lang="en-US" sz="2800" dirty="0"/>
          </a:p>
        </p:txBody>
      </p:sp>
      <p:sp>
        <p:nvSpPr>
          <p:cNvPr id="14" name="Rounded Rectangle 13"/>
          <p:cNvSpPr/>
          <p:nvPr/>
        </p:nvSpPr>
        <p:spPr>
          <a:xfrm>
            <a:off x="3558938" y="2681053"/>
            <a:ext cx="748770" cy="568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557016" y="2694128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DL1</a:t>
            </a:r>
            <a:endParaRPr lang="en-US" sz="2800" dirty="0"/>
          </a:p>
        </p:txBody>
      </p:sp>
      <p:sp>
        <p:nvSpPr>
          <p:cNvPr id="16" name="Rounded Rectangle 15"/>
          <p:cNvSpPr/>
          <p:nvPr/>
        </p:nvSpPr>
        <p:spPr>
          <a:xfrm>
            <a:off x="5003840" y="2679192"/>
            <a:ext cx="749808" cy="568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019659" y="2694128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DL1</a:t>
            </a:r>
            <a:endParaRPr lang="en-US" sz="2800" dirty="0"/>
          </a:p>
        </p:txBody>
      </p:sp>
      <p:sp>
        <p:nvSpPr>
          <p:cNvPr id="18" name="Rounded Rectangle 17"/>
          <p:cNvSpPr/>
          <p:nvPr/>
        </p:nvSpPr>
        <p:spPr>
          <a:xfrm>
            <a:off x="3557016" y="4457290"/>
            <a:ext cx="749808" cy="568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3563670" y="4466727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DL1</a:t>
            </a:r>
            <a:endParaRPr lang="en-US" sz="2800" dirty="0"/>
          </a:p>
        </p:txBody>
      </p:sp>
      <p:sp>
        <p:nvSpPr>
          <p:cNvPr id="20" name="Rounded Rectangle 19"/>
          <p:cNvSpPr/>
          <p:nvPr/>
        </p:nvSpPr>
        <p:spPr>
          <a:xfrm>
            <a:off x="5003840" y="4457290"/>
            <a:ext cx="749808" cy="56841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5008743" y="4472466"/>
            <a:ext cx="739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DL1</a:t>
            </a:r>
            <a:endParaRPr lang="en-US" sz="2800" dirty="0"/>
          </a:p>
        </p:txBody>
      </p:sp>
      <p:sp>
        <p:nvSpPr>
          <p:cNvPr id="22" name="Rounded Rectangle 21"/>
          <p:cNvSpPr/>
          <p:nvPr/>
        </p:nvSpPr>
        <p:spPr>
          <a:xfrm>
            <a:off x="3118825" y="3630418"/>
            <a:ext cx="2981533" cy="508719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3117928" y="3618103"/>
            <a:ext cx="2970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Last level cache</a:t>
            </a:r>
            <a:endParaRPr lang="en-US" sz="2800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3823158" y="2000873"/>
            <a:ext cx="0" cy="70454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5391662" y="2002536"/>
            <a:ext cx="0" cy="704088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933574" y="3263714"/>
            <a:ext cx="0" cy="35834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5404014" y="3309431"/>
            <a:ext cx="0" cy="35834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3921222" y="4116567"/>
            <a:ext cx="0" cy="35834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5416373" y="4141569"/>
            <a:ext cx="0" cy="35834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3966524" y="5025701"/>
            <a:ext cx="0" cy="7636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5394960" y="5025701"/>
            <a:ext cx="0" cy="763666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1890959" y="2105224"/>
            <a:ext cx="1661289" cy="5684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1921505" y="2133271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Ring node</a:t>
            </a:r>
            <a:endParaRPr lang="en-US" sz="2800" dirty="0"/>
          </a:p>
        </p:txBody>
      </p:sp>
      <p:sp>
        <p:nvSpPr>
          <p:cNvPr id="36" name="Rounded Rectangle 35"/>
          <p:cNvSpPr/>
          <p:nvPr/>
        </p:nvSpPr>
        <p:spPr>
          <a:xfrm>
            <a:off x="5654757" y="2103120"/>
            <a:ext cx="1661289" cy="5684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83148" y="2130552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Ring node</a:t>
            </a:r>
            <a:endParaRPr lang="en-US" sz="2800" dirty="0"/>
          </a:p>
        </p:txBody>
      </p:sp>
      <p:sp>
        <p:nvSpPr>
          <p:cNvPr id="38" name="Rounded Rectangle 37"/>
          <p:cNvSpPr/>
          <p:nvPr/>
        </p:nvSpPr>
        <p:spPr>
          <a:xfrm>
            <a:off x="1892808" y="5082600"/>
            <a:ext cx="1661289" cy="5684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1920240" y="5107977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Ring node</a:t>
            </a:r>
            <a:endParaRPr lang="en-US" sz="2800" dirty="0"/>
          </a:p>
        </p:txBody>
      </p:sp>
      <p:sp>
        <p:nvSpPr>
          <p:cNvPr id="40" name="Rounded Rectangle 39"/>
          <p:cNvSpPr/>
          <p:nvPr/>
        </p:nvSpPr>
        <p:spPr>
          <a:xfrm>
            <a:off x="5650992" y="5084064"/>
            <a:ext cx="1661289" cy="5684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687568" y="5111496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Ring node</a:t>
            </a:r>
            <a:endParaRPr lang="en-US" sz="2800" dirty="0"/>
          </a:p>
        </p:txBody>
      </p:sp>
      <p:sp>
        <p:nvSpPr>
          <p:cNvPr id="42" name="Rounded Rectangle 41"/>
          <p:cNvSpPr/>
          <p:nvPr/>
        </p:nvSpPr>
        <p:spPr>
          <a:xfrm>
            <a:off x="524069" y="1285104"/>
            <a:ext cx="3913488" cy="21644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44"/>
          <p:cNvSpPr/>
          <p:nvPr/>
        </p:nvSpPr>
        <p:spPr>
          <a:xfrm>
            <a:off x="4836621" y="1289304"/>
            <a:ext cx="3913632" cy="21644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ounded Rectangle 47"/>
          <p:cNvSpPr/>
          <p:nvPr/>
        </p:nvSpPr>
        <p:spPr>
          <a:xfrm>
            <a:off x="4837176" y="4346571"/>
            <a:ext cx="3913632" cy="21671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ounded Rectangle 48"/>
          <p:cNvSpPr/>
          <p:nvPr/>
        </p:nvSpPr>
        <p:spPr>
          <a:xfrm>
            <a:off x="524069" y="4343400"/>
            <a:ext cx="3913488" cy="21644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5" name="Elbow Connector 54"/>
          <p:cNvCxnSpPr>
            <a:stCxn id="6" idx="1"/>
            <a:endCxn id="35" idx="0"/>
          </p:cNvCxnSpPr>
          <p:nvPr/>
        </p:nvCxnSpPr>
        <p:spPr>
          <a:xfrm rot="10800000" flipV="1">
            <a:off x="2744808" y="1716767"/>
            <a:ext cx="275160" cy="41650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>
            <a:stCxn id="8" idx="3"/>
            <a:endCxn id="37" idx="0"/>
          </p:cNvCxnSpPr>
          <p:nvPr/>
        </p:nvCxnSpPr>
        <p:spPr>
          <a:xfrm>
            <a:off x="6218406" y="1719072"/>
            <a:ext cx="288045" cy="4114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11" idx="1"/>
            <a:endCxn id="38" idx="2"/>
          </p:cNvCxnSpPr>
          <p:nvPr/>
        </p:nvCxnSpPr>
        <p:spPr>
          <a:xfrm rot="10800000">
            <a:off x="2723454" y="5651012"/>
            <a:ext cx="291559" cy="425125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12" idx="3"/>
            <a:endCxn id="40" idx="2"/>
          </p:cNvCxnSpPr>
          <p:nvPr/>
        </p:nvCxnSpPr>
        <p:spPr>
          <a:xfrm flipV="1">
            <a:off x="6220504" y="5652475"/>
            <a:ext cx="261133" cy="420356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/>
          <p:cNvCxnSpPr/>
          <p:nvPr/>
        </p:nvCxnSpPr>
        <p:spPr>
          <a:xfrm>
            <a:off x="3127670" y="2683459"/>
            <a:ext cx="431267" cy="306100"/>
          </a:xfrm>
          <a:prstGeom prst="bentConnector3">
            <a:avLst>
              <a:gd name="adj1" fmla="val -1574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Elbow Connector 73"/>
          <p:cNvCxnSpPr>
            <a:endCxn id="16" idx="3"/>
          </p:cNvCxnSpPr>
          <p:nvPr/>
        </p:nvCxnSpPr>
        <p:spPr>
          <a:xfrm rot="10800000" flipV="1">
            <a:off x="5753648" y="2665780"/>
            <a:ext cx="346710" cy="297618"/>
          </a:xfrm>
          <a:prstGeom prst="bentConnector3">
            <a:avLst>
              <a:gd name="adj1" fmla="val 1923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/>
          <p:cNvCxnSpPr>
            <a:endCxn id="20" idx="3"/>
          </p:cNvCxnSpPr>
          <p:nvPr/>
        </p:nvCxnSpPr>
        <p:spPr>
          <a:xfrm rot="10800000">
            <a:off x="5753648" y="4741497"/>
            <a:ext cx="346710" cy="338353"/>
          </a:xfrm>
          <a:prstGeom prst="bentConnector3">
            <a:avLst>
              <a:gd name="adj1" fmla="val 7417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endCxn id="18" idx="1"/>
          </p:cNvCxnSpPr>
          <p:nvPr/>
        </p:nvCxnSpPr>
        <p:spPr>
          <a:xfrm flipV="1">
            <a:off x="3163336" y="4741496"/>
            <a:ext cx="393680" cy="338351"/>
          </a:xfrm>
          <a:prstGeom prst="bentConnector3">
            <a:avLst>
              <a:gd name="adj1" fmla="val 401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576570" y="1318832"/>
            <a:ext cx="1403021" cy="1990923"/>
            <a:chOff x="540945" y="1508832"/>
            <a:chExt cx="1403021" cy="1990923"/>
          </a:xfrm>
        </p:grpSpPr>
        <p:sp>
          <p:nvSpPr>
            <p:cNvPr id="56" name="TextBox 55"/>
            <p:cNvSpPr txBox="1"/>
            <p:nvPr/>
          </p:nvSpPr>
          <p:spPr>
            <a:xfrm>
              <a:off x="540945" y="1560763"/>
              <a:ext cx="1403021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Store X, 1</a:t>
              </a:r>
            </a:p>
            <a:p>
              <a:r>
                <a:rPr lang="en-US" sz="2400" dirty="0"/>
                <a:t/>
              </a:r>
              <a:br>
                <a:rPr lang="en-US" sz="2400" dirty="0"/>
              </a:br>
              <a:r>
                <a:rPr lang="en-US" sz="2400" dirty="0"/>
                <a:t>Store Y, 1</a:t>
              </a:r>
            </a:p>
            <a:p>
              <a:endParaRPr lang="en-US" sz="2400" dirty="0" smtClean="0"/>
            </a:p>
            <a:p>
              <a:r>
                <a:rPr lang="en-US" sz="2400" i="1" dirty="0" smtClean="0"/>
                <a:t>   </a:t>
              </a:r>
              <a:r>
                <a:rPr lang="en-US" sz="2400" i="1" dirty="0" err="1" smtClean="0"/>
                <a:t>Iter</a:t>
              </a:r>
              <a:r>
                <a:rPr lang="en-US" sz="2400" i="1" dirty="0" smtClean="0"/>
                <a:t>. 0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79963" y="1508832"/>
              <a:ext cx="1285213" cy="192143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7323445" y="4607393"/>
            <a:ext cx="1177582" cy="1680734"/>
            <a:chOff x="7323445" y="4607393"/>
            <a:chExt cx="1177582" cy="1680734"/>
          </a:xfrm>
        </p:grpSpPr>
        <p:sp>
          <p:nvSpPr>
            <p:cNvPr id="59" name="TextBox 58"/>
            <p:cNvSpPr txBox="1"/>
            <p:nvPr/>
          </p:nvSpPr>
          <p:spPr>
            <a:xfrm>
              <a:off x="7323445" y="4693746"/>
              <a:ext cx="11331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>
                  <a:solidFill>
                    <a:schemeClr val="bg1"/>
                  </a:solidFill>
                </a:rPr>
                <a:t>Store Y, 1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i="1" dirty="0" smtClean="0"/>
                <a:t>   </a:t>
              </a:r>
              <a:r>
                <a:rPr lang="en-US" sz="2400" i="1" dirty="0" err="1" smtClean="0"/>
                <a:t>Iter</a:t>
              </a:r>
              <a:r>
                <a:rPr lang="en-US" sz="2400" i="1" dirty="0" smtClean="0"/>
                <a:t>. 2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385230" y="4607393"/>
              <a:ext cx="1115797" cy="168073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31159" y="4584758"/>
            <a:ext cx="1177582" cy="1680734"/>
            <a:chOff x="631159" y="4584758"/>
            <a:chExt cx="1177582" cy="1680734"/>
          </a:xfrm>
        </p:grpSpPr>
        <p:sp>
          <p:nvSpPr>
            <p:cNvPr id="62" name="TextBox 61"/>
            <p:cNvSpPr txBox="1"/>
            <p:nvPr/>
          </p:nvSpPr>
          <p:spPr>
            <a:xfrm>
              <a:off x="631159" y="4671111"/>
              <a:ext cx="113318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/>
              </a:r>
              <a:br>
                <a:rPr lang="en-US" sz="2400" dirty="0" smtClean="0"/>
              </a:br>
              <a:r>
                <a:rPr lang="en-US" sz="2400" dirty="0" smtClean="0">
                  <a:solidFill>
                    <a:schemeClr val="bg1"/>
                  </a:solidFill>
                </a:rPr>
                <a:t>Store Y, 1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i="1" dirty="0" smtClean="0"/>
                <a:t>   </a:t>
              </a:r>
              <a:r>
                <a:rPr lang="en-US" sz="2400" i="1" dirty="0" err="1" smtClean="0"/>
                <a:t>Iter</a:t>
              </a:r>
              <a:r>
                <a:rPr lang="en-US" sz="2400" i="1" dirty="0" smtClean="0"/>
                <a:t>. 3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92944" y="4584758"/>
              <a:ext cx="1115797" cy="168073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" name="Rectangle 43"/>
          <p:cNvSpPr/>
          <p:nvPr/>
        </p:nvSpPr>
        <p:spPr>
          <a:xfrm>
            <a:off x="3552248" y="2268968"/>
            <a:ext cx="2094463" cy="172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3558901" y="5283616"/>
            <a:ext cx="2094463" cy="172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 rot="5400000">
            <a:off x="1510099" y="3785880"/>
            <a:ext cx="2416137" cy="172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 rot="5400000">
            <a:off x="5320277" y="3785616"/>
            <a:ext cx="2416137" cy="172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ight Arrow 74"/>
          <p:cNvSpPr/>
          <p:nvPr/>
        </p:nvSpPr>
        <p:spPr>
          <a:xfrm>
            <a:off x="137380" y="2240939"/>
            <a:ext cx="439189" cy="2207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ight Arrow 75"/>
          <p:cNvSpPr/>
          <p:nvPr/>
        </p:nvSpPr>
        <p:spPr>
          <a:xfrm rot="10800000">
            <a:off x="8268559" y="2248795"/>
            <a:ext cx="439189" cy="2207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Up Arrow 77"/>
          <p:cNvSpPr/>
          <p:nvPr/>
        </p:nvSpPr>
        <p:spPr>
          <a:xfrm>
            <a:off x="2560660" y="2730469"/>
            <a:ext cx="308919" cy="2276561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Up Arrow 78"/>
          <p:cNvSpPr/>
          <p:nvPr/>
        </p:nvSpPr>
        <p:spPr>
          <a:xfrm rot="5400000">
            <a:off x="4520268" y="1760066"/>
            <a:ext cx="308919" cy="1178497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/>
          <p:cNvSpPr/>
          <p:nvPr/>
        </p:nvSpPr>
        <p:spPr>
          <a:xfrm rot="16200000">
            <a:off x="4375076" y="4803866"/>
            <a:ext cx="308919" cy="1116713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Up Arrow 81"/>
          <p:cNvSpPr/>
          <p:nvPr/>
        </p:nvSpPr>
        <p:spPr>
          <a:xfrm rot="10800000">
            <a:off x="6369737" y="2765276"/>
            <a:ext cx="308919" cy="2276561"/>
          </a:xfrm>
          <a:prstGeom prst="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0" name="Elbow Connector 89"/>
          <p:cNvCxnSpPr>
            <a:endCxn id="35" idx="0"/>
          </p:cNvCxnSpPr>
          <p:nvPr/>
        </p:nvCxnSpPr>
        <p:spPr>
          <a:xfrm rot="5400000">
            <a:off x="2674138" y="1787438"/>
            <a:ext cx="416503" cy="275162"/>
          </a:xfrm>
          <a:prstGeom prst="bentConnector3">
            <a:avLst>
              <a:gd name="adj1" fmla="val 10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endCxn id="36" idx="0"/>
          </p:cNvCxnSpPr>
          <p:nvPr/>
        </p:nvCxnSpPr>
        <p:spPr>
          <a:xfrm rot="16200000" flipH="1">
            <a:off x="6145000" y="1762718"/>
            <a:ext cx="413808" cy="266996"/>
          </a:xfrm>
          <a:prstGeom prst="bentConnector3">
            <a:avLst>
              <a:gd name="adj1" fmla="val 783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/>
          <p:cNvCxnSpPr>
            <a:stCxn id="11" idx="1"/>
            <a:endCxn id="38" idx="2"/>
          </p:cNvCxnSpPr>
          <p:nvPr/>
        </p:nvCxnSpPr>
        <p:spPr>
          <a:xfrm rot="10800000">
            <a:off x="2723454" y="5651012"/>
            <a:ext cx="291559" cy="425125"/>
          </a:xfrm>
          <a:prstGeom prst="bentConnector2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endCxn id="40" idx="2"/>
          </p:cNvCxnSpPr>
          <p:nvPr/>
        </p:nvCxnSpPr>
        <p:spPr>
          <a:xfrm rot="5400000" flipH="1" flipV="1">
            <a:off x="6150150" y="5733076"/>
            <a:ext cx="412087" cy="250887"/>
          </a:xfrm>
          <a:prstGeom prst="bentConnector3">
            <a:avLst>
              <a:gd name="adj1" fmla="val 30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Elbow Connector 93"/>
          <p:cNvCxnSpPr/>
          <p:nvPr/>
        </p:nvCxnSpPr>
        <p:spPr>
          <a:xfrm>
            <a:off x="3127670" y="2683459"/>
            <a:ext cx="431267" cy="306100"/>
          </a:xfrm>
          <a:prstGeom prst="bentConnector3">
            <a:avLst>
              <a:gd name="adj1" fmla="val 63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endCxn id="16" idx="3"/>
          </p:cNvCxnSpPr>
          <p:nvPr/>
        </p:nvCxnSpPr>
        <p:spPr>
          <a:xfrm rot="10800000" flipV="1">
            <a:off x="5753649" y="2669992"/>
            <a:ext cx="372007" cy="293406"/>
          </a:xfrm>
          <a:prstGeom prst="bentConnector3">
            <a:avLst>
              <a:gd name="adj1" fmla="val 775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Elbow Connector 95"/>
          <p:cNvCxnSpPr/>
          <p:nvPr/>
        </p:nvCxnSpPr>
        <p:spPr>
          <a:xfrm rot="10800000">
            <a:off x="5743147" y="4741499"/>
            <a:ext cx="344855" cy="338349"/>
          </a:xfrm>
          <a:prstGeom prst="bentConnector3">
            <a:avLst>
              <a:gd name="adj1" fmla="val 3046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endCxn id="18" idx="1"/>
          </p:cNvCxnSpPr>
          <p:nvPr/>
        </p:nvCxnSpPr>
        <p:spPr>
          <a:xfrm flipV="1">
            <a:off x="3163336" y="4741496"/>
            <a:ext cx="393680" cy="338351"/>
          </a:xfrm>
          <a:prstGeom prst="bentConnector3">
            <a:avLst>
              <a:gd name="adj1" fmla="val -2019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/>
          <p:cNvSpPr txBox="1"/>
          <p:nvPr/>
        </p:nvSpPr>
        <p:spPr>
          <a:xfrm>
            <a:off x="606723" y="1500510"/>
            <a:ext cx="1403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X, 1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28" name="Right Arrow 127"/>
          <p:cNvSpPr/>
          <p:nvPr/>
        </p:nvSpPr>
        <p:spPr>
          <a:xfrm>
            <a:off x="94379" y="1624287"/>
            <a:ext cx="470099" cy="220395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ounded Rectangle 128"/>
          <p:cNvSpPr>
            <a:spLocks noChangeAspect="1"/>
          </p:cNvSpPr>
          <p:nvPr/>
        </p:nvSpPr>
        <p:spPr>
          <a:xfrm>
            <a:off x="3669486" y="1617319"/>
            <a:ext cx="434068" cy="3657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TextBox 129"/>
          <p:cNvSpPr txBox="1"/>
          <p:nvPr/>
        </p:nvSpPr>
        <p:spPr>
          <a:xfrm>
            <a:off x="7280852" y="1499616"/>
            <a:ext cx="1403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Load X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31" name="Right Arrow 130"/>
          <p:cNvSpPr/>
          <p:nvPr/>
        </p:nvSpPr>
        <p:spPr>
          <a:xfrm rot="10800000">
            <a:off x="8269259" y="1642252"/>
            <a:ext cx="454478" cy="195309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/>
          <p:cNvCxnSpPr/>
          <p:nvPr/>
        </p:nvCxnSpPr>
        <p:spPr>
          <a:xfrm>
            <a:off x="5051061" y="2000873"/>
            <a:ext cx="0" cy="68018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/>
          <p:cNvCxnSpPr/>
          <p:nvPr/>
        </p:nvCxnSpPr>
        <p:spPr>
          <a:xfrm flipH="1">
            <a:off x="4893276" y="2685835"/>
            <a:ext cx="153798" cy="9819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 flipH="1" flipV="1">
            <a:off x="4271739" y="2929412"/>
            <a:ext cx="595508" cy="7371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>
          <a:xfrm>
            <a:off x="4266913" y="3150829"/>
            <a:ext cx="716845" cy="897898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/>
          <p:cNvCxnSpPr/>
          <p:nvPr/>
        </p:nvCxnSpPr>
        <p:spPr>
          <a:xfrm flipV="1">
            <a:off x="5003840" y="2681053"/>
            <a:ext cx="260136" cy="138191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>
          <a:xfrm flipV="1">
            <a:off x="5253382" y="1991088"/>
            <a:ext cx="14061" cy="689965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/>
          <p:cNvSpPr txBox="1"/>
          <p:nvPr/>
        </p:nvSpPr>
        <p:spPr>
          <a:xfrm>
            <a:off x="547819" y="4683716"/>
            <a:ext cx="796753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</a:rPr>
              <a:t>75 – 260</a:t>
            </a:r>
            <a:br>
              <a:rPr lang="en-US" sz="4400" dirty="0" smtClean="0">
                <a:solidFill>
                  <a:srgbClr val="C00000"/>
                </a:solidFill>
              </a:rPr>
            </a:br>
            <a:r>
              <a:rPr lang="en-US" sz="4400" dirty="0" smtClean="0">
                <a:solidFill>
                  <a:srgbClr val="C00000"/>
                </a:solidFill>
              </a:rPr>
              <a:t>cycles!</a:t>
            </a:r>
          </a:p>
        </p:txBody>
      </p:sp>
    </p:spTree>
    <p:extLst>
      <p:ext uri="{BB962C8B-B14F-4D97-AF65-F5344CB8AC3E}">
        <p14:creationId xmlns:p14="http://schemas.microsoft.com/office/powerpoint/2010/main" val="245177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3.7037E-7 L 0.01632 0.17616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47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4" fill="hold">
                            <p:stCondLst>
                              <p:cond delay="500"/>
                            </p:stCondLst>
                            <p:childTnLst>
                              <p:par>
                                <p:cTn id="325" presetID="10" presetClass="exit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  <p:bldP spid="11" grpId="1"/>
      <p:bldP spid="12" grpId="0" animBg="1"/>
      <p:bldP spid="12" grpId="1" animBg="1"/>
      <p:bldP spid="13" grpId="0"/>
      <p:bldP spid="13" grpId="1"/>
      <p:bldP spid="14" grpId="0" animBg="1"/>
      <p:bldP spid="15" grpId="0"/>
      <p:bldP spid="16" grpId="0" animBg="1"/>
      <p:bldP spid="17" grpId="0"/>
      <p:bldP spid="18" grpId="0" animBg="1"/>
      <p:bldP spid="18" grpId="1" animBg="1"/>
      <p:bldP spid="19" grpId="0"/>
      <p:bldP spid="19" grpId="1"/>
      <p:bldP spid="20" grpId="0" animBg="1"/>
      <p:bldP spid="20" grpId="1" animBg="1"/>
      <p:bldP spid="21" grpId="0"/>
      <p:bldP spid="21" grpId="1"/>
      <p:bldP spid="22" grpId="0" animBg="1"/>
      <p:bldP spid="23" grpId="0"/>
      <p:bldP spid="34" grpId="0" animBg="1"/>
      <p:bldP spid="35" grpId="0"/>
      <p:bldP spid="36" grpId="0" animBg="1"/>
      <p:bldP spid="37" grpId="0"/>
      <p:bldP spid="38" grpId="0" animBg="1"/>
      <p:bldP spid="39" grpId="0"/>
      <p:bldP spid="40" grpId="0" animBg="1"/>
      <p:bldP spid="41" grpId="0"/>
      <p:bldP spid="48" grpId="0" animBg="1"/>
      <p:bldP spid="49" grpId="0" animBg="1"/>
      <p:bldP spid="44" grpId="0" animBg="1"/>
      <p:bldP spid="69" grpId="0" animBg="1"/>
      <p:bldP spid="71" grpId="0" animBg="1"/>
      <p:bldP spid="72" grpId="0" animBg="1"/>
      <p:bldP spid="75" grpId="0" animBg="1"/>
      <p:bldP spid="76" grpId="0" animBg="1"/>
      <p:bldP spid="78" grpId="0" animBg="1"/>
      <p:bldP spid="78" grpId="1" animBg="1"/>
      <p:bldP spid="79" grpId="0" animBg="1"/>
      <p:bldP spid="79" grpId="1" animBg="1"/>
      <p:bldP spid="81" grpId="0" animBg="1"/>
      <p:bldP spid="81" grpId="1" animBg="1"/>
      <p:bldP spid="82" grpId="0" animBg="1"/>
      <p:bldP spid="82" grpId="1" animBg="1"/>
      <p:bldP spid="127" grpId="0"/>
      <p:bldP spid="127" grpId="1"/>
      <p:bldP spid="128" grpId="0" animBg="1"/>
      <p:bldP spid="128" grpId="1" animBg="1"/>
      <p:bldP spid="129" grpId="0" animBg="1"/>
      <p:bldP spid="129" grpId="1" animBg="1"/>
      <p:bldP spid="129" grpId="2" animBg="1"/>
      <p:bldP spid="130" grpId="0"/>
      <p:bldP spid="130" grpId="1"/>
      <p:bldP spid="131" grpId="0" animBg="1"/>
      <p:bldP spid="131" grpId="1" animBg="1"/>
      <p:bldP spid="138" grpId="0"/>
      <p:bldP spid="13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ounded Rectangle 45"/>
          <p:cNvSpPr/>
          <p:nvPr/>
        </p:nvSpPr>
        <p:spPr>
          <a:xfrm>
            <a:off x="3019968" y="1432663"/>
            <a:ext cx="1127296" cy="56821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3019968" y="1449890"/>
            <a:ext cx="11272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Core 0</a:t>
            </a:r>
            <a:endParaRPr lang="en-US" sz="2800" dirty="0"/>
          </a:p>
        </p:txBody>
      </p:sp>
      <p:sp>
        <p:nvSpPr>
          <p:cNvPr id="59" name="Rounded Rectangle 58"/>
          <p:cNvSpPr/>
          <p:nvPr/>
        </p:nvSpPr>
        <p:spPr>
          <a:xfrm>
            <a:off x="5091110" y="1435608"/>
            <a:ext cx="1127296" cy="5669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5091110" y="1453896"/>
            <a:ext cx="1127296" cy="5669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Core 1</a:t>
            </a:r>
            <a:endParaRPr lang="en-US" sz="2800" dirty="0"/>
          </a:p>
        </p:txBody>
      </p:sp>
      <p:sp>
        <p:nvSpPr>
          <p:cNvPr id="61" name="Rounded Rectangle 60"/>
          <p:cNvSpPr/>
          <p:nvPr/>
        </p:nvSpPr>
        <p:spPr>
          <a:xfrm>
            <a:off x="1890959" y="2105224"/>
            <a:ext cx="1661289" cy="5684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921505" y="2133271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Ring node</a:t>
            </a:r>
            <a:endParaRPr lang="en-US" sz="2800" dirty="0"/>
          </a:p>
        </p:txBody>
      </p:sp>
      <p:sp>
        <p:nvSpPr>
          <p:cNvPr id="63" name="Rounded Rectangle 62"/>
          <p:cNvSpPr/>
          <p:nvPr/>
        </p:nvSpPr>
        <p:spPr>
          <a:xfrm>
            <a:off x="5654757" y="2103120"/>
            <a:ext cx="1661289" cy="5684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/>
          <p:cNvSpPr txBox="1"/>
          <p:nvPr/>
        </p:nvSpPr>
        <p:spPr>
          <a:xfrm>
            <a:off x="5683148" y="2130552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Ring node</a:t>
            </a:r>
            <a:endParaRPr lang="en-US" sz="2800" dirty="0"/>
          </a:p>
        </p:txBody>
      </p:sp>
      <p:sp>
        <p:nvSpPr>
          <p:cNvPr id="68" name="Rounded Rectangle 67"/>
          <p:cNvSpPr/>
          <p:nvPr/>
        </p:nvSpPr>
        <p:spPr>
          <a:xfrm>
            <a:off x="1892808" y="5082600"/>
            <a:ext cx="1661289" cy="5684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/>
          <p:cNvSpPr txBox="1"/>
          <p:nvPr/>
        </p:nvSpPr>
        <p:spPr>
          <a:xfrm>
            <a:off x="1920240" y="5107977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Ring node</a:t>
            </a:r>
            <a:endParaRPr lang="en-US" sz="2800" dirty="0"/>
          </a:p>
        </p:txBody>
      </p:sp>
      <p:sp>
        <p:nvSpPr>
          <p:cNvPr id="73" name="Rounded Rectangle 72"/>
          <p:cNvSpPr/>
          <p:nvPr/>
        </p:nvSpPr>
        <p:spPr>
          <a:xfrm>
            <a:off x="5650992" y="5084064"/>
            <a:ext cx="1661289" cy="568411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5687568" y="5111496"/>
            <a:ext cx="1646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Ring node</a:t>
            </a:r>
            <a:endParaRPr lang="en-US" sz="2800" dirty="0"/>
          </a:p>
        </p:txBody>
      </p:sp>
      <p:cxnSp>
        <p:nvCxnSpPr>
          <p:cNvPr id="77" name="Elbow Connector 76"/>
          <p:cNvCxnSpPr>
            <a:stCxn id="46" idx="1"/>
            <a:endCxn id="62" idx="0"/>
          </p:cNvCxnSpPr>
          <p:nvPr/>
        </p:nvCxnSpPr>
        <p:spPr>
          <a:xfrm rot="10800000" flipV="1">
            <a:off x="2744808" y="1716767"/>
            <a:ext cx="275160" cy="416503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Elbow Connector 79"/>
          <p:cNvCxnSpPr>
            <a:stCxn id="59" idx="3"/>
            <a:endCxn id="65" idx="0"/>
          </p:cNvCxnSpPr>
          <p:nvPr/>
        </p:nvCxnSpPr>
        <p:spPr>
          <a:xfrm>
            <a:off x="6218406" y="1719072"/>
            <a:ext cx="288045" cy="411480"/>
          </a:xfrm>
          <a:prstGeom prst="bentConnector2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3552248" y="2268968"/>
            <a:ext cx="2094463" cy="172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3558901" y="5283616"/>
            <a:ext cx="2094463" cy="172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 rot="5400000">
            <a:off x="1510099" y="3785880"/>
            <a:ext cx="2416137" cy="172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 rot="5400000">
            <a:off x="5320277" y="3785616"/>
            <a:ext cx="2416137" cy="1723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7251652" y="1319046"/>
            <a:ext cx="1236502" cy="200000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23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27791"/>
            <a:ext cx="7886700" cy="1257312"/>
          </a:xfrm>
        </p:spPr>
        <p:txBody>
          <a:bodyPr>
            <a:noAutofit/>
          </a:bodyPr>
          <a:lstStyle/>
          <a:p>
            <a:r>
              <a:rPr lang="en-US" dirty="0" smtClean="0"/>
              <a:t>Light-weight enhancement of</a:t>
            </a:r>
            <a:br>
              <a:rPr lang="en-US" dirty="0" smtClean="0"/>
            </a:br>
            <a:r>
              <a:rPr lang="en-US" dirty="0" smtClean="0"/>
              <a:t>today’s </a:t>
            </a:r>
            <a:r>
              <a:rPr lang="en-US" dirty="0"/>
              <a:t>m</a:t>
            </a:r>
            <a:r>
              <a:rPr lang="en-US" dirty="0" smtClean="0"/>
              <a:t>ulticore </a:t>
            </a:r>
            <a:r>
              <a:rPr lang="en-US" dirty="0"/>
              <a:t>a</a:t>
            </a:r>
            <a:r>
              <a:rPr lang="en-US" dirty="0" smtClean="0"/>
              <a:t>rchitecture</a:t>
            </a:r>
            <a:endParaRPr lang="en-US" dirty="0"/>
          </a:p>
        </p:txBody>
      </p:sp>
      <p:sp>
        <p:nvSpPr>
          <p:cNvPr id="54" name="Rounded Rectangle 53"/>
          <p:cNvSpPr/>
          <p:nvPr/>
        </p:nvSpPr>
        <p:spPr>
          <a:xfrm>
            <a:off x="622161" y="2130974"/>
            <a:ext cx="1255600" cy="432427"/>
          </a:xfrm>
          <a:prstGeom prst="round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615588" y="1306957"/>
            <a:ext cx="1285213" cy="19214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ounded Rectangle 63"/>
          <p:cNvSpPr/>
          <p:nvPr/>
        </p:nvSpPr>
        <p:spPr>
          <a:xfrm>
            <a:off x="7343072" y="2179676"/>
            <a:ext cx="1191593" cy="734336"/>
          </a:xfrm>
          <a:prstGeom prst="roundRect">
            <a:avLst/>
          </a:prstGeom>
          <a:solidFill>
            <a:srgbClr val="C00000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7291516" y="1398856"/>
            <a:ext cx="12431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…</a:t>
            </a:r>
          </a:p>
          <a:p>
            <a:r>
              <a:rPr lang="en-US" sz="2400" dirty="0" smtClean="0"/>
              <a:t>Wait 0</a:t>
            </a:r>
            <a:endParaRPr lang="en-US" sz="2400" dirty="0"/>
          </a:p>
          <a:p>
            <a:r>
              <a:rPr lang="en-US" sz="2400" dirty="0" smtClean="0">
                <a:solidFill>
                  <a:schemeClr val="bg1"/>
                </a:solidFill>
              </a:rPr>
              <a:t>Load Y</a:t>
            </a:r>
            <a:br>
              <a:rPr lang="en-US" sz="2400" dirty="0" smtClean="0">
                <a:solidFill>
                  <a:schemeClr val="bg1"/>
                </a:solidFill>
              </a:rPr>
            </a:br>
            <a:r>
              <a:rPr lang="en-US" sz="2400" dirty="0" smtClean="0">
                <a:solidFill>
                  <a:schemeClr val="bg1"/>
                </a:solidFill>
              </a:rPr>
              <a:t>…</a:t>
            </a:r>
            <a:endParaRPr lang="en-US" sz="2400" i="1" dirty="0" smtClean="0"/>
          </a:p>
          <a:p>
            <a:r>
              <a:rPr lang="en-US" sz="2400" i="1" dirty="0"/>
              <a:t> 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Iter</a:t>
            </a:r>
            <a:r>
              <a:rPr lang="en-US" sz="2400" i="1" dirty="0" smtClean="0"/>
              <a:t>. 1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576570" y="1358888"/>
            <a:ext cx="14030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Store X, 1</a:t>
            </a:r>
          </a:p>
          <a:p>
            <a:r>
              <a:rPr lang="en-US" sz="2400" dirty="0" smtClean="0"/>
              <a:t>Wait 0</a:t>
            </a:r>
            <a:br>
              <a:rPr lang="en-US" sz="2400" dirty="0" smtClean="0"/>
            </a:br>
            <a:r>
              <a:rPr lang="en-US" sz="2400" dirty="0" smtClean="0">
                <a:solidFill>
                  <a:schemeClr val="bg1"/>
                </a:solidFill>
              </a:rPr>
              <a:t>Store Y, 1</a:t>
            </a:r>
          </a:p>
          <a:p>
            <a:r>
              <a:rPr lang="en-US" sz="2400" dirty="0" smtClean="0"/>
              <a:t>Signal 0</a:t>
            </a:r>
            <a:endParaRPr lang="en-US" sz="2400" dirty="0"/>
          </a:p>
          <a:p>
            <a:r>
              <a:rPr lang="en-US" sz="2400" i="1" dirty="0" smtClean="0"/>
              <a:t>   </a:t>
            </a:r>
            <a:r>
              <a:rPr lang="en-US" sz="2400" i="1" dirty="0" err="1" smtClean="0"/>
              <a:t>Iter</a:t>
            </a:r>
            <a:r>
              <a:rPr lang="en-US" sz="2400" i="1" dirty="0" smtClean="0"/>
              <a:t>. 0</a:t>
            </a:r>
          </a:p>
        </p:txBody>
      </p:sp>
      <p:sp>
        <p:nvSpPr>
          <p:cNvPr id="67" name="Right Arrow 66"/>
          <p:cNvSpPr/>
          <p:nvPr/>
        </p:nvSpPr>
        <p:spPr>
          <a:xfrm>
            <a:off x="90869" y="1854238"/>
            <a:ext cx="439189" cy="2207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ounded Rectangle 68"/>
          <p:cNvSpPr>
            <a:spLocks noChangeAspect="1"/>
          </p:cNvSpPr>
          <p:nvPr/>
        </p:nvSpPr>
        <p:spPr>
          <a:xfrm>
            <a:off x="3015397" y="1513332"/>
            <a:ext cx="488326" cy="41148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ounded Rectangle 71"/>
          <p:cNvSpPr>
            <a:spLocks noChangeAspect="1"/>
          </p:cNvSpPr>
          <p:nvPr/>
        </p:nvSpPr>
        <p:spPr>
          <a:xfrm>
            <a:off x="2463235" y="2171032"/>
            <a:ext cx="488325" cy="41148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>
            <a:spLocks noChangeAspect="1"/>
          </p:cNvSpPr>
          <p:nvPr/>
        </p:nvSpPr>
        <p:spPr>
          <a:xfrm>
            <a:off x="3059832" y="1514943"/>
            <a:ext cx="365760" cy="365760"/>
          </a:xfrm>
          <a:prstGeom prst="ellipse">
            <a:avLst/>
          </a:prstGeom>
          <a:pattFill prst="dk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ounded Rectangle 74"/>
          <p:cNvSpPr>
            <a:spLocks noChangeAspect="1"/>
          </p:cNvSpPr>
          <p:nvPr/>
        </p:nvSpPr>
        <p:spPr>
          <a:xfrm>
            <a:off x="6268622" y="2171032"/>
            <a:ext cx="488326" cy="41148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>
            <a:spLocks noChangeAspect="1"/>
          </p:cNvSpPr>
          <p:nvPr/>
        </p:nvSpPr>
        <p:spPr>
          <a:xfrm>
            <a:off x="6230749" y="5152113"/>
            <a:ext cx="488326" cy="41148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6872185" y="2183954"/>
            <a:ext cx="365760" cy="365760"/>
          </a:xfrm>
          <a:prstGeom prst="ellipse">
            <a:avLst/>
          </a:prstGeom>
          <a:pattFill prst="dk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>
            <a:spLocks noChangeAspect="1"/>
          </p:cNvSpPr>
          <p:nvPr/>
        </p:nvSpPr>
        <p:spPr>
          <a:xfrm>
            <a:off x="6832798" y="5168581"/>
            <a:ext cx="365760" cy="365760"/>
          </a:xfrm>
          <a:prstGeom prst="ellipse">
            <a:avLst/>
          </a:prstGeom>
          <a:pattFill prst="dkDnDiag">
            <a:fgClr>
              <a:srgbClr val="C00000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ight Arrow 80"/>
          <p:cNvSpPr/>
          <p:nvPr/>
        </p:nvSpPr>
        <p:spPr>
          <a:xfrm rot="10800000">
            <a:off x="8598310" y="1895750"/>
            <a:ext cx="439189" cy="220753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Up Arrow 2"/>
          <p:cNvSpPr/>
          <p:nvPr/>
        </p:nvSpPr>
        <p:spPr>
          <a:xfrm rot="8735815">
            <a:off x="6132831" y="1577530"/>
            <a:ext cx="490331" cy="713154"/>
          </a:xfrm>
          <a:prstGeom prst="upArrow">
            <a:avLst/>
          </a:prstGeom>
          <a:solidFill>
            <a:srgbClr val="C0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Up Arrow 43"/>
          <p:cNvSpPr/>
          <p:nvPr/>
        </p:nvSpPr>
        <p:spPr>
          <a:xfrm rot="7332988">
            <a:off x="6326169" y="1441497"/>
            <a:ext cx="490331" cy="1081489"/>
          </a:xfrm>
          <a:prstGeom prst="upArrow">
            <a:avLst>
              <a:gd name="adj1" fmla="val 50000"/>
              <a:gd name="adj2" fmla="val 47578"/>
            </a:avLst>
          </a:prstGeom>
          <a:solidFill>
            <a:srgbClr val="C00000"/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ounded Rectangle 87"/>
          <p:cNvSpPr/>
          <p:nvPr/>
        </p:nvSpPr>
        <p:spPr>
          <a:xfrm>
            <a:off x="521208" y="1285104"/>
            <a:ext cx="3913488" cy="21644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ounded Rectangle 88"/>
          <p:cNvSpPr/>
          <p:nvPr/>
        </p:nvSpPr>
        <p:spPr>
          <a:xfrm>
            <a:off x="4836621" y="1289304"/>
            <a:ext cx="3913632" cy="21644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ounded Rectangle 89"/>
          <p:cNvSpPr/>
          <p:nvPr/>
        </p:nvSpPr>
        <p:spPr>
          <a:xfrm>
            <a:off x="4837176" y="4346571"/>
            <a:ext cx="3913632" cy="216712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ounded Rectangle 90"/>
          <p:cNvSpPr/>
          <p:nvPr/>
        </p:nvSpPr>
        <p:spPr>
          <a:xfrm>
            <a:off x="521208" y="4343400"/>
            <a:ext cx="3913488" cy="216449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26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59259E-6 L -0.00138 0.04931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2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96296E-6 L -0.0552 -2.96296E-6 L -0.05625 0.09468 " pathEditMode="relative" rAng="0" ptsTypes="AAA">
                                      <p:cBhvr>
                                        <p:cTn id="46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2" y="47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41562 0.0018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81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8 0.04931 L -0.00138 0.1092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0" presetClass="path" presetSubtype="0" accel="50000" decel="5000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4.07407E-6 L -0.07188 -0.00324 L -0.07031 0.11111 L 0.41632 0.10069 " pathEditMode="relative" rAng="0" ptsTypes="AAAA">
                                      <p:cBhvr>
                                        <p:cTn id="6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2" y="5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562 0.00185 L 0.4118 0.43472 " pathEditMode="relative" rAng="0" ptsTypes="AA">
                                      <p:cBhvr>
                                        <p:cTn id="6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2164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0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563 0.09792 L 0.36163 0.09792 L 0.36476 0.53264 L 0.41771 0.53264 " pathEditMode="relative" rAng="0" ptsTypes="AAAA">
                                      <p:cBhvr>
                                        <p:cTn id="7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4" y="217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000"/>
                            </p:stCondLst>
                            <p:childTnLst>
                              <p:par>
                                <p:cTn id="77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18 0.43472 L -0.0007 0.43541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25" y="2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771 0.53264 L 0.00434 0.53241 " pathEditMode="relative" rAng="0" ptsTypes="AA">
                                      <p:cBhvr>
                                        <p:cTn id="8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77" y="-23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1.11111E-6 L 0.00139 0.04792 " pathEditMode="relative" rAng="0" ptsTypes="AA">
                                      <p:cBhvr>
                                        <p:cTn id="9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2384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54" grpId="0" animBg="1"/>
      <p:bldP spid="58" grpId="0" animBg="1"/>
      <p:bldP spid="64" grpId="0" animBg="1"/>
      <p:bldP spid="67" grpId="0" animBg="1"/>
      <p:bldP spid="67" grpId="1" animBg="1"/>
      <p:bldP spid="67" grpId="2" animBg="1"/>
      <p:bldP spid="67" grpId="3" animBg="1"/>
      <p:bldP spid="69" grpId="0" animBg="1"/>
      <p:bldP spid="69" grpId="1" animBg="1"/>
      <p:bldP spid="72" grpId="0" animBg="1"/>
      <p:bldP spid="72" grpId="1" animBg="1"/>
      <p:bldP spid="72" grpId="2" animBg="1"/>
      <p:bldP spid="72" grpId="3" animBg="1"/>
      <p:bldP spid="2" grpId="0" animBg="1"/>
      <p:bldP spid="2" grpId="3" animBg="1"/>
      <p:bldP spid="2" grpId="4" animBg="1"/>
      <p:bldP spid="2" grpId="5" animBg="1"/>
      <p:bldP spid="75" grpId="0" animBg="1"/>
      <p:bldP spid="76" grpId="0" animBg="1"/>
      <p:bldP spid="78" grpId="0" animBg="1"/>
      <p:bldP spid="79" grpId="0" animBg="1"/>
      <p:bldP spid="81" grpId="0" animBg="1"/>
      <p:bldP spid="81" grpId="1" animBg="1"/>
      <p:bldP spid="3" grpId="0" animBg="1"/>
      <p:bldP spid="44" grpId="0" animBg="1"/>
      <p:bldP spid="4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127" y="368136"/>
            <a:ext cx="7671477" cy="52451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439642" y="2374006"/>
            <a:ext cx="1512370" cy="582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0" y="575126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C00000"/>
                </a:solidFill>
              </a:rPr>
              <a:t>98% hit rate</a:t>
            </a:r>
            <a:endParaRPr lang="en-US" sz="3600" dirty="0">
              <a:solidFill>
                <a:srgbClr val="C00000"/>
              </a:solidFill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400586" y="2469478"/>
            <a:ext cx="505082" cy="28258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926244" y="3969081"/>
            <a:ext cx="505082" cy="28258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24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9" grpId="1" animBg="1"/>
      <p:bldP spid="10" grpId="0" animBg="1"/>
      <p:bldP spid="10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05" y="988542"/>
            <a:ext cx="7400496" cy="55503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191"/>
            <a:ext cx="7886700" cy="968987"/>
          </a:xfrm>
        </p:spPr>
        <p:txBody>
          <a:bodyPr/>
          <a:lstStyle/>
          <a:p>
            <a:r>
              <a:rPr lang="en-US" dirty="0" smtClean="0"/>
              <a:t>The importance of HELIX-RC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25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655545" y="1652442"/>
            <a:ext cx="1557212" cy="3050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55545" y="2321604"/>
            <a:ext cx="2358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Non-numerical</a:t>
            </a:r>
            <a:br>
              <a:rPr lang="en-US" sz="2800" dirty="0" smtClean="0"/>
            </a:br>
            <a:r>
              <a:rPr lang="en-US" sz="2800" dirty="0" smtClean="0"/>
              <a:t>programs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4980712" y="1280160"/>
            <a:ext cx="1680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Numerical</a:t>
            </a:r>
            <a:br>
              <a:rPr lang="en-US" sz="2800" dirty="0" smtClean="0"/>
            </a:br>
            <a:r>
              <a:rPr lang="en-US" sz="2800" dirty="0" smtClean="0"/>
              <a:t>programs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1519881" y="1297460"/>
            <a:ext cx="6536724" cy="40530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95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104" y="987552"/>
            <a:ext cx="7400544" cy="55504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191"/>
            <a:ext cx="7886700" cy="968987"/>
          </a:xfrm>
        </p:spPr>
        <p:txBody>
          <a:bodyPr/>
          <a:lstStyle/>
          <a:p>
            <a:r>
              <a:rPr lang="en-US" dirty="0" smtClean="0"/>
              <a:t>The importance of HELIX-RC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55545" y="2321604"/>
            <a:ext cx="23585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Non-numerical</a:t>
            </a:r>
            <a:br>
              <a:rPr lang="en-US" sz="2800" dirty="0" smtClean="0"/>
            </a:br>
            <a:r>
              <a:rPr lang="en-US" sz="2800" dirty="0" smtClean="0"/>
              <a:t>programs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4980712" y="1280160"/>
            <a:ext cx="1680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Numerical</a:t>
            </a:r>
            <a:br>
              <a:rPr lang="en-US" sz="2800" dirty="0" smtClean="0"/>
            </a:br>
            <a:r>
              <a:rPr lang="en-US" sz="2800" dirty="0" smtClean="0"/>
              <a:t>programs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6682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18161"/>
            <a:ext cx="7886700" cy="485880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Small Loop Parallelism and HELIX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HELIX-RC: Architecture/Compiler Co-Design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HELIX-UP: Unleash Parallelization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27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089" y="1798118"/>
            <a:ext cx="2339929" cy="109808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28650" y="3396483"/>
            <a:ext cx="13821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ISCA 2014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8650" y="5089842"/>
            <a:ext cx="13814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CGO 2015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8650" y="1765669"/>
            <a:ext cx="20008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CGO 2012</a:t>
            </a:r>
            <a:b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DAC 2012,</a:t>
            </a:r>
            <a:b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IEEE Micro 2012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667" y="5238885"/>
            <a:ext cx="4502844" cy="1117466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5471069" y="3415279"/>
            <a:ext cx="3429949" cy="1329716"/>
            <a:chOff x="5471069" y="3415279"/>
            <a:chExt cx="3429949" cy="1329716"/>
          </a:xfrm>
        </p:grpSpPr>
        <p:grpSp>
          <p:nvGrpSpPr>
            <p:cNvPr id="31" name="Group 30"/>
            <p:cNvGrpSpPr/>
            <p:nvPr/>
          </p:nvGrpSpPr>
          <p:grpSpPr>
            <a:xfrm>
              <a:off x="5701942" y="3513036"/>
              <a:ext cx="3199076" cy="1231959"/>
              <a:chOff x="710278" y="3256754"/>
              <a:chExt cx="3943657" cy="1932654"/>
            </a:xfrm>
          </p:grpSpPr>
          <p:sp>
            <p:nvSpPr>
              <p:cNvPr id="33" name="Rounded Rectangle 32"/>
              <p:cNvSpPr/>
              <p:nvPr/>
            </p:nvSpPr>
            <p:spPr>
              <a:xfrm>
                <a:off x="2854434" y="3256754"/>
                <a:ext cx="1683188" cy="1932654"/>
              </a:xfrm>
              <a:prstGeom prst="roundRect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Trapezoid 33"/>
              <p:cNvSpPr/>
              <p:nvPr/>
            </p:nvSpPr>
            <p:spPr>
              <a:xfrm rot="5400000">
                <a:off x="2425529" y="2756786"/>
                <a:ext cx="591238" cy="3865574"/>
              </a:xfrm>
              <a:prstGeom prst="trapezoid">
                <a:avLst>
                  <a:gd name="adj" fmla="val 37460"/>
                </a:avLst>
              </a:prstGeom>
              <a:gradFill flip="none" rotWithShape="1">
                <a:gsLst>
                  <a:gs pos="73000">
                    <a:schemeClr val="accent3">
                      <a:lumMod val="89000"/>
                    </a:schemeClr>
                  </a:gs>
                  <a:gs pos="71000">
                    <a:schemeClr val="accent3">
                      <a:lumMod val="89000"/>
                    </a:schemeClr>
                  </a:gs>
                  <a:gs pos="82000">
                    <a:schemeClr val="accent3">
                      <a:lumMod val="75000"/>
                    </a:schemeClr>
                  </a:gs>
                  <a:gs pos="44000">
                    <a:schemeClr val="bg2"/>
                  </a:gs>
                </a:gsLst>
                <a:lin ang="5400000" scaled="1"/>
                <a:tileRect/>
              </a:gradFill>
              <a:ln>
                <a:solidFill>
                  <a:srgbClr val="41719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Content Placeholder 2"/>
              <p:cNvSpPr txBox="1">
                <a:spLocks/>
              </p:cNvSpPr>
              <p:nvPr/>
            </p:nvSpPr>
            <p:spPr>
              <a:xfrm>
                <a:off x="710278" y="4358618"/>
                <a:ext cx="3542119" cy="60772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400" dirty="0" smtClean="0">
                    <a:solidFill>
                      <a:schemeClr val="bg1"/>
                    </a:solidFill>
                  </a:rPr>
                  <a:t>Communication</a:t>
                </a:r>
                <a:endParaRPr lang="en-US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2968685" y="3561049"/>
                <a:ext cx="1424220" cy="8208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/>
                  <a:t>HELIX</a:t>
                </a:r>
                <a:endParaRPr lang="en-US" sz="2800" dirty="0"/>
              </a:p>
            </p:txBody>
          </p:sp>
          <p:cxnSp>
            <p:nvCxnSpPr>
              <p:cNvPr id="37" name="Straight Arrow Connector 36"/>
              <p:cNvCxnSpPr/>
              <p:nvPr/>
            </p:nvCxnSpPr>
            <p:spPr>
              <a:xfrm flipH="1">
                <a:off x="827945" y="3963123"/>
                <a:ext cx="1996023" cy="4890"/>
              </a:xfrm>
              <a:prstGeom prst="straightConnector1">
                <a:avLst/>
              </a:prstGeom>
              <a:ln w="762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TextBox 31"/>
            <p:cNvSpPr txBox="1"/>
            <p:nvPr/>
          </p:nvSpPr>
          <p:spPr>
            <a:xfrm>
              <a:off x="5471069" y="3415279"/>
              <a:ext cx="2133114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/>
                <a:t>Small loops</a:t>
              </a:r>
              <a:endParaRPr lang="en-US" sz="2800" dirty="0"/>
            </a:p>
          </p:txBody>
        </p:sp>
      </p:grp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628650" y="180191"/>
            <a:ext cx="7886700" cy="888981"/>
          </a:xfrm>
        </p:spPr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9" name="Right Arrow 38"/>
          <p:cNvSpPr/>
          <p:nvPr/>
        </p:nvSpPr>
        <p:spPr>
          <a:xfrm>
            <a:off x="63626" y="4807262"/>
            <a:ext cx="505082" cy="282580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65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HELIX and its limitations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28</a:t>
            </a:fld>
            <a:endParaRPr lang="en-US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028549" y="1916055"/>
            <a:ext cx="845940" cy="8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71300" y="1521398"/>
            <a:ext cx="1657249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Thread 0</a:t>
            </a:r>
          </a:p>
          <a:p>
            <a:r>
              <a:rPr lang="en-US" sz="3200" dirty="0" smtClean="0"/>
              <a:t>Thread 1</a:t>
            </a:r>
          </a:p>
          <a:p>
            <a:r>
              <a:rPr lang="en-US" sz="3200" dirty="0" smtClean="0"/>
              <a:t>Thread 2</a:t>
            </a:r>
          </a:p>
          <a:p>
            <a:r>
              <a:rPr lang="en-US" sz="3200" dirty="0" smtClean="0"/>
              <a:t>Thread 3</a:t>
            </a:r>
            <a:endParaRPr lang="en-US" sz="32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2874489" y="1521398"/>
            <a:ext cx="0" cy="206210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2898881" y="1912612"/>
            <a:ext cx="3250106" cy="344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2874489" y="2409978"/>
            <a:ext cx="3274498" cy="289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897045" y="2927770"/>
            <a:ext cx="2916589" cy="8838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897045" y="3390479"/>
            <a:ext cx="389525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6806818" y="1521398"/>
            <a:ext cx="0" cy="206210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829374" y="1889448"/>
            <a:ext cx="464545" cy="2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/>
          <p:nvPr/>
        </p:nvCxnSpPr>
        <p:spPr>
          <a:xfrm>
            <a:off x="3081454" y="1912612"/>
            <a:ext cx="484742" cy="470705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urved Connector 14"/>
          <p:cNvCxnSpPr/>
          <p:nvPr/>
        </p:nvCxnSpPr>
        <p:spPr>
          <a:xfrm>
            <a:off x="3991442" y="2435012"/>
            <a:ext cx="484742" cy="470705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urved Connector 15"/>
          <p:cNvCxnSpPr/>
          <p:nvPr/>
        </p:nvCxnSpPr>
        <p:spPr>
          <a:xfrm>
            <a:off x="4844672" y="2936608"/>
            <a:ext cx="484742" cy="470705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94645" y="1889648"/>
            <a:ext cx="100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Data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69370" y="2382703"/>
            <a:ext cx="100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Data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147771" y="2884628"/>
            <a:ext cx="1001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Data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83672" y="1440866"/>
            <a:ext cx="193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Iteration 0</a:t>
            </a:r>
            <a:endParaRPr lang="en-US" sz="2800" i="1" dirty="0"/>
          </a:p>
        </p:txBody>
      </p:sp>
      <p:sp>
        <p:nvSpPr>
          <p:cNvPr id="22" name="TextBox 21"/>
          <p:cNvSpPr txBox="1"/>
          <p:nvPr/>
        </p:nvSpPr>
        <p:spPr>
          <a:xfrm>
            <a:off x="4607313" y="1924896"/>
            <a:ext cx="193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Iteration 1</a:t>
            </a:r>
            <a:endParaRPr lang="en-US" sz="2800" i="1" dirty="0"/>
          </a:p>
        </p:txBody>
      </p:sp>
      <p:sp>
        <p:nvSpPr>
          <p:cNvPr id="23" name="TextBox 22"/>
          <p:cNvSpPr txBox="1"/>
          <p:nvPr/>
        </p:nvSpPr>
        <p:spPr>
          <a:xfrm>
            <a:off x="5095012" y="2431768"/>
            <a:ext cx="19388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Iteration 2</a:t>
            </a:r>
            <a:endParaRPr lang="en-US" sz="28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371300" y="3778867"/>
            <a:ext cx="7489739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500" dirty="0" smtClean="0"/>
              <a:t>Performance: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Lower </a:t>
            </a:r>
            <a:r>
              <a:rPr lang="en-US" sz="3000" dirty="0"/>
              <a:t>than you would </a:t>
            </a:r>
            <a:r>
              <a:rPr lang="en-US" sz="3000" dirty="0" smtClean="0"/>
              <a:t>like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Inconsistent across architectures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Sensitive </a:t>
            </a:r>
            <a:r>
              <a:rPr lang="en-US" sz="3000" dirty="0"/>
              <a:t>to</a:t>
            </a:r>
            <a:br>
              <a:rPr lang="en-US" sz="3000" dirty="0"/>
            </a:br>
            <a:r>
              <a:rPr lang="en-US" sz="3000" dirty="0"/>
              <a:t>dependence analysis </a:t>
            </a:r>
            <a:r>
              <a:rPr lang="en-US" sz="3000" dirty="0" smtClean="0"/>
              <a:t>accuracy</a:t>
            </a:r>
          </a:p>
          <a:p>
            <a:pPr lvl="1" algn="ctr"/>
            <a:r>
              <a:rPr lang="en-US" sz="3200" b="1" dirty="0">
                <a:solidFill>
                  <a:srgbClr val="FF0000"/>
                </a:solidFill>
              </a:rPr>
              <a:t>What can we do to improve it</a:t>
            </a:r>
            <a:r>
              <a:rPr lang="en-US" sz="3200" b="1" dirty="0" smtClean="0">
                <a:solidFill>
                  <a:srgbClr val="FF0000"/>
                </a:solidFill>
              </a:rPr>
              <a:t>?</a:t>
            </a:r>
            <a:endParaRPr lang="en-US" sz="3000" dirty="0"/>
          </a:p>
          <a:p>
            <a:endParaRPr lang="en-US" dirty="0"/>
          </a:p>
        </p:txBody>
      </p:sp>
      <p:sp>
        <p:nvSpPr>
          <p:cNvPr id="25" name="Slide Number Placeholder 3"/>
          <p:cNvSpPr txBox="1">
            <a:spLocks/>
          </p:cNvSpPr>
          <p:nvPr/>
        </p:nvSpPr>
        <p:spPr>
          <a:xfrm>
            <a:off x="6494038" y="6768104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CE2DD86-B4E8-4B18-9C04-B97CC6328D0B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6" name="Rectangle 25"/>
          <p:cNvSpPr/>
          <p:nvPr/>
        </p:nvSpPr>
        <p:spPr>
          <a:xfrm rot="5400000">
            <a:off x="7536122" y="4236055"/>
            <a:ext cx="263950" cy="777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8666776" y="3778412"/>
            <a:ext cx="16198" cy="1735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329863" y="5514091"/>
            <a:ext cx="879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 Cores</a:t>
            </a:r>
          </a:p>
        </p:txBody>
      </p:sp>
      <p:sp>
        <p:nvSpPr>
          <p:cNvPr id="29" name="Rectangle 28"/>
          <p:cNvSpPr/>
          <p:nvPr/>
        </p:nvSpPr>
        <p:spPr>
          <a:xfrm rot="5400000">
            <a:off x="7301134" y="5206251"/>
            <a:ext cx="263950" cy="31089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rot="5400000">
            <a:off x="7442186" y="4704170"/>
            <a:ext cx="263950" cy="594360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rot="5400000">
            <a:off x="7297275" y="4118183"/>
            <a:ext cx="263950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7550252" y="5164502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1.68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000563" y="445688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2.77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7811502" y="482852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2.31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93573" y="408196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1.61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314701" y="37423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1.19</a:t>
            </a:r>
          </a:p>
        </p:txBody>
      </p:sp>
      <p:sp>
        <p:nvSpPr>
          <p:cNvPr id="37" name="Rectangle 36"/>
          <p:cNvSpPr/>
          <p:nvPr/>
        </p:nvSpPr>
        <p:spPr>
          <a:xfrm rot="5400000">
            <a:off x="7200080" y="3869238"/>
            <a:ext cx="263950" cy="822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125205" y="4440009"/>
            <a:ext cx="12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</a:t>
            </a:r>
            <a:r>
              <a:rPr lang="en-US" i="1" dirty="0"/>
              <a:t>Nehalem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181252" y="4828520"/>
            <a:ext cx="12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Bulldozer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185111" y="5184088"/>
            <a:ext cx="1247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Haswell</a:t>
            </a:r>
            <a:endParaRPr lang="en-US" i="1" dirty="0"/>
          </a:p>
        </p:txBody>
      </p:sp>
      <p:sp>
        <p:nvSpPr>
          <p:cNvPr id="41" name="TextBox 40"/>
          <p:cNvSpPr txBox="1"/>
          <p:nvPr/>
        </p:nvSpPr>
        <p:spPr>
          <a:xfrm>
            <a:off x="5793281" y="4051498"/>
            <a:ext cx="145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79% accuracy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792023" y="3740326"/>
            <a:ext cx="1452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78% accuracy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8082705" y="2904321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50%</a:t>
            </a:r>
            <a:endParaRPr lang="en-US" sz="3200" dirty="0"/>
          </a:p>
        </p:txBody>
      </p:sp>
      <p:sp>
        <p:nvSpPr>
          <p:cNvPr id="44" name="TextBox 43"/>
          <p:cNvSpPr txBox="1"/>
          <p:nvPr/>
        </p:nvSpPr>
        <p:spPr>
          <a:xfrm>
            <a:off x="8071093" y="1614892"/>
            <a:ext cx="894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8</a:t>
            </a:r>
            <a:r>
              <a:rPr lang="en-US" sz="3200" dirty="0" smtClean="0"/>
              <a:t>0%</a:t>
            </a:r>
            <a:endParaRPr lang="en-US" sz="3200" dirty="0"/>
          </a:p>
        </p:txBody>
      </p:sp>
      <p:cxnSp>
        <p:nvCxnSpPr>
          <p:cNvPr id="45" name="Straight Arrow Connector 44"/>
          <p:cNvCxnSpPr>
            <a:stCxn id="43" idx="0"/>
            <a:endCxn id="44" idx="2"/>
          </p:cNvCxnSpPr>
          <p:nvPr/>
        </p:nvCxnSpPr>
        <p:spPr>
          <a:xfrm flipH="1" flipV="1">
            <a:off x="8518492" y="2199667"/>
            <a:ext cx="11612" cy="704654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7975949" y="1505754"/>
            <a:ext cx="1085086" cy="197581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>
            <a:endCxn id="43" idx="2"/>
          </p:cNvCxnSpPr>
          <p:nvPr/>
        </p:nvCxnSpPr>
        <p:spPr>
          <a:xfrm flipV="1">
            <a:off x="7646010" y="3489096"/>
            <a:ext cx="884094" cy="1073693"/>
          </a:xfrm>
          <a:prstGeom prst="line">
            <a:avLst/>
          </a:prstGeom>
          <a:ln w="571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0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1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6" grpId="0" animBg="1"/>
      <p:bldP spid="28" grpId="0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41" grpId="0"/>
      <p:bldP spid="42" grpId="0"/>
      <p:bldP spid="43" grpId="0"/>
      <p:bldP spid="43" grpId="1"/>
      <p:bldP spid="44" grpId="0"/>
      <p:bldP spid="44" grpId="1"/>
      <p:bldP spid="46" grpId="0" animBg="1"/>
      <p:bldP spid="4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Opportunity:</a:t>
            </a:r>
            <a:br>
              <a:rPr lang="en-US" dirty="0" smtClean="0"/>
            </a:br>
            <a:r>
              <a:rPr lang="en-US" dirty="0" smtClean="0"/>
              <a:t>relax program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39170"/>
            <a:ext cx="7886700" cy="5082306"/>
          </a:xfrm>
        </p:spPr>
        <p:txBody>
          <a:bodyPr>
            <a:normAutofit/>
          </a:bodyPr>
          <a:lstStyle/>
          <a:p>
            <a:pPr marL="228600" lvl="8">
              <a:spcBef>
                <a:spcPts val="1000"/>
              </a:spcBef>
            </a:pPr>
            <a:r>
              <a:rPr lang="en-US" sz="3200" dirty="0" smtClean="0"/>
              <a:t>Some workloads tolerate output distortion</a:t>
            </a:r>
          </a:p>
          <a:p>
            <a:pPr marL="0" lvl="8" indent="0">
              <a:spcBef>
                <a:spcPts val="1000"/>
              </a:spcBef>
              <a:buNone/>
            </a:pPr>
            <a:endParaRPr lang="en-US" sz="2800" dirty="0" smtClean="0"/>
          </a:p>
          <a:p>
            <a:endParaRPr lang="en-US" sz="3200" dirty="0"/>
          </a:p>
          <a:p>
            <a:endParaRPr lang="en-US" sz="3200" dirty="0" smtClean="0"/>
          </a:p>
          <a:p>
            <a:endParaRPr lang="en-US" sz="3200" dirty="0"/>
          </a:p>
          <a:p>
            <a:endParaRPr lang="en-US" sz="3200" dirty="0" smtClean="0"/>
          </a:p>
          <a:p>
            <a:r>
              <a:rPr lang="en-US" sz="3200" dirty="0" smtClean="0"/>
              <a:t>Output </a:t>
            </a:r>
            <a:r>
              <a:rPr lang="en-US" sz="3200" dirty="0"/>
              <a:t>distortion is workload-dependent</a:t>
            </a:r>
          </a:p>
          <a:p>
            <a:pPr marL="228600" lvl="8">
              <a:spcBef>
                <a:spcPts val="1000"/>
              </a:spcBef>
            </a:pP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59" y="2194081"/>
            <a:ext cx="6842773" cy="169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20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628650" y="1630017"/>
            <a:ext cx="7886700" cy="45469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smtClean="0"/>
              <a:t>Single application: 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/>
              <a:t>N</a:t>
            </a:r>
            <a:r>
              <a:rPr lang="en-US" sz="3200" dirty="0" smtClean="0"/>
              <a:t>ot enough explicit parallelism</a:t>
            </a:r>
          </a:p>
          <a:p>
            <a:pPr lvl="1"/>
            <a:r>
              <a:rPr lang="en-US" sz="2800" dirty="0" smtClean="0"/>
              <a:t>Developing parallel code is hard</a:t>
            </a:r>
            <a:endParaRPr lang="en-US" sz="2800" dirty="0"/>
          </a:p>
          <a:p>
            <a:pPr lvl="1"/>
            <a:r>
              <a:rPr lang="en-US" sz="2800" dirty="0" smtClean="0"/>
              <a:t>Sequentially-designed code </a:t>
            </a:r>
            <a:r>
              <a:rPr lang="en-US" sz="2800" dirty="0"/>
              <a:t>is </a:t>
            </a:r>
            <a:r>
              <a:rPr lang="en-US" sz="2800" dirty="0" smtClean="0"/>
              <a:t>still ubiquitous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3200" b="1" dirty="0" smtClean="0"/>
              <a:t>Multiple applications: </a:t>
            </a:r>
            <a:br>
              <a:rPr lang="en-US" sz="3200" b="1" dirty="0" smtClean="0"/>
            </a:br>
            <a:r>
              <a:rPr lang="en-US" sz="3200" dirty="0" smtClean="0"/>
              <a:t>Only a few CPU-intensive applications</a:t>
            </a:r>
            <a:br>
              <a:rPr lang="en-US" sz="3200" dirty="0" smtClean="0"/>
            </a:br>
            <a:r>
              <a:rPr lang="en-US" sz="3200" dirty="0" smtClean="0"/>
              <a:t>running concurrently in client devices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Multicores are underutilized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368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transformations remove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performance bottlenecks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65720"/>
          </a:xfrm>
        </p:spPr>
        <p:txBody>
          <a:bodyPr/>
          <a:lstStyle/>
          <a:p>
            <a:r>
              <a:rPr lang="en-US" sz="3200" dirty="0" smtClean="0"/>
              <a:t>Sequential bottleneck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30</a:t>
            </a:fld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1926978" y="3542216"/>
            <a:ext cx="9198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Inst</a:t>
            </a:r>
            <a:r>
              <a:rPr lang="en-US" sz="2400" dirty="0" smtClean="0"/>
              <a:t> 1</a:t>
            </a:r>
          </a:p>
          <a:p>
            <a:r>
              <a:rPr lang="en-US" sz="2400" dirty="0" err="1" smtClean="0"/>
              <a:t>Inst</a:t>
            </a:r>
            <a:r>
              <a:rPr lang="en-US" sz="2400" dirty="0" smtClean="0"/>
              <a:t> 2</a:t>
            </a:r>
          </a:p>
          <a:p>
            <a:r>
              <a:rPr lang="en-US" sz="2400" dirty="0" err="1" smtClean="0">
                <a:solidFill>
                  <a:srgbClr val="C00000"/>
                </a:solidFill>
              </a:rPr>
              <a:t>Inst</a:t>
            </a:r>
            <a:r>
              <a:rPr lang="en-US" sz="2400" dirty="0" smtClean="0">
                <a:solidFill>
                  <a:srgbClr val="C00000"/>
                </a:solidFill>
              </a:rPr>
              <a:t> 3</a:t>
            </a:r>
          </a:p>
          <a:p>
            <a:r>
              <a:rPr lang="en-US" sz="2400" dirty="0" err="1" smtClean="0">
                <a:solidFill>
                  <a:srgbClr val="C00000"/>
                </a:solidFill>
              </a:rPr>
              <a:t>Inst</a:t>
            </a:r>
            <a:r>
              <a:rPr lang="en-US" sz="2400" dirty="0" smtClean="0">
                <a:solidFill>
                  <a:srgbClr val="C00000"/>
                </a:solidFill>
              </a:rPr>
              <a:t> 4</a:t>
            </a:r>
          </a:p>
          <a:p>
            <a:pPr algn="ctr"/>
            <a:endParaRPr lang="en-US" sz="2400" dirty="0" smtClean="0"/>
          </a:p>
        </p:txBody>
      </p:sp>
      <p:sp>
        <p:nvSpPr>
          <p:cNvPr id="67" name="TextBox 66"/>
          <p:cNvSpPr txBox="1"/>
          <p:nvPr/>
        </p:nvSpPr>
        <p:spPr>
          <a:xfrm>
            <a:off x="4241239" y="4987289"/>
            <a:ext cx="86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Inst</a:t>
            </a:r>
            <a:r>
              <a:rPr lang="en-US" sz="2400" dirty="0" smtClean="0">
                <a:solidFill>
                  <a:srgbClr val="C00000"/>
                </a:solidFill>
              </a:rPr>
              <a:t> 3</a:t>
            </a:r>
          </a:p>
          <a:p>
            <a:r>
              <a:rPr lang="en-US" sz="2400" dirty="0" err="1" smtClean="0">
                <a:solidFill>
                  <a:srgbClr val="C00000"/>
                </a:solidFill>
              </a:rPr>
              <a:t>Inst</a:t>
            </a:r>
            <a:r>
              <a:rPr lang="en-US" sz="2400" dirty="0" smtClean="0">
                <a:solidFill>
                  <a:srgbClr val="C00000"/>
                </a:solidFill>
              </a:rPr>
              <a:t> 4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646907" y="5712744"/>
            <a:ext cx="8672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rgbClr val="C00000"/>
                </a:solidFill>
              </a:rPr>
              <a:t>Inst</a:t>
            </a:r>
            <a:r>
              <a:rPr lang="en-US" sz="2400" dirty="0" smtClean="0">
                <a:solidFill>
                  <a:srgbClr val="C00000"/>
                </a:solidFill>
              </a:rPr>
              <a:t> 3</a:t>
            </a:r>
          </a:p>
          <a:p>
            <a:r>
              <a:rPr lang="en-US" sz="2400" dirty="0" err="1" smtClean="0">
                <a:solidFill>
                  <a:srgbClr val="C00000"/>
                </a:solidFill>
              </a:rPr>
              <a:t>Inst</a:t>
            </a:r>
            <a:r>
              <a:rPr lang="en-US" sz="2400" dirty="0" smtClean="0">
                <a:solidFill>
                  <a:srgbClr val="C00000"/>
                </a:solidFill>
              </a:rPr>
              <a:t> 4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2986917" y="4463804"/>
            <a:ext cx="93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>
                <a:solidFill>
                  <a:srgbClr val="C00000"/>
                </a:solidFill>
              </a:rPr>
              <a:t>Dep</a:t>
            </a:r>
            <a:endParaRPr lang="en-US" dirty="0" smtClean="0">
              <a:solidFill>
                <a:srgbClr val="C00000"/>
              </a:solidFill>
            </a:endParaRPr>
          </a:p>
        </p:txBody>
      </p:sp>
      <p:sp>
        <p:nvSpPr>
          <p:cNvPr id="100" name="TextBox 99"/>
          <p:cNvSpPr txBox="1"/>
          <p:nvPr/>
        </p:nvSpPr>
        <p:spPr>
          <a:xfrm>
            <a:off x="1705085" y="3029680"/>
            <a:ext cx="62270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Thread 1            Thread 2              Thread 3</a:t>
            </a:r>
            <a:endParaRPr lang="en-US" sz="2800" i="1" dirty="0"/>
          </a:p>
        </p:txBody>
      </p:sp>
      <p:cxnSp>
        <p:nvCxnSpPr>
          <p:cNvPr id="103" name="Straight Connector 102"/>
          <p:cNvCxnSpPr/>
          <p:nvPr/>
        </p:nvCxnSpPr>
        <p:spPr>
          <a:xfrm flipV="1">
            <a:off x="1947877" y="3931961"/>
            <a:ext cx="5630551" cy="8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1936180" y="4297680"/>
            <a:ext cx="5630551" cy="8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flipV="1">
            <a:off x="1943109" y="4663440"/>
            <a:ext cx="5630551" cy="8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flipV="1">
            <a:off x="1947877" y="5029200"/>
            <a:ext cx="5630551" cy="8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flipV="1">
            <a:off x="1947877" y="5394960"/>
            <a:ext cx="5630551" cy="8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V="1">
            <a:off x="1947877" y="5760720"/>
            <a:ext cx="5630551" cy="8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V="1">
            <a:off x="1948424" y="6126480"/>
            <a:ext cx="5630551" cy="8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V="1">
            <a:off x="1948424" y="6492240"/>
            <a:ext cx="5630551" cy="8902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243700" y="3538728"/>
            <a:ext cx="919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Inst</a:t>
            </a:r>
            <a:r>
              <a:rPr lang="en-US" sz="2400" dirty="0" smtClean="0"/>
              <a:t> 1</a:t>
            </a:r>
          </a:p>
          <a:p>
            <a:r>
              <a:rPr lang="en-US" sz="2400" dirty="0" err="1" smtClean="0"/>
              <a:t>Inst</a:t>
            </a:r>
            <a:r>
              <a:rPr lang="en-US" sz="2400" dirty="0" smtClean="0"/>
              <a:t> 2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646907" y="3538728"/>
            <a:ext cx="919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/>
              <a:t>Inst</a:t>
            </a:r>
            <a:r>
              <a:rPr lang="en-US" sz="2400" dirty="0" smtClean="0"/>
              <a:t> 1</a:t>
            </a:r>
          </a:p>
          <a:p>
            <a:r>
              <a:rPr lang="en-US" sz="2400" dirty="0" err="1" smtClean="0"/>
              <a:t>Inst</a:t>
            </a:r>
            <a:r>
              <a:rPr lang="en-US" sz="2400" dirty="0" smtClean="0"/>
              <a:t> 2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730655" y="4975297"/>
            <a:ext cx="1621008" cy="158640"/>
          </a:xfrm>
          <a:prstGeom prst="straightConnector1">
            <a:avLst/>
          </a:prstGeom>
          <a:ln w="762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108528" y="5712056"/>
            <a:ext cx="1626515" cy="185926"/>
          </a:xfrm>
          <a:prstGeom prst="straightConnector1">
            <a:avLst/>
          </a:prstGeom>
          <a:ln w="76200">
            <a:solidFill>
              <a:srgbClr val="C0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5383823" y="5522881"/>
            <a:ext cx="381000" cy="5041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5383823" y="5522881"/>
            <a:ext cx="393700" cy="5016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224934" y="4790537"/>
            <a:ext cx="381000" cy="50415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224934" y="4790537"/>
            <a:ext cx="393700" cy="5016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Down Arrow 25"/>
          <p:cNvSpPr/>
          <p:nvPr/>
        </p:nvSpPr>
        <p:spPr>
          <a:xfrm rot="10800000">
            <a:off x="1329877" y="5048579"/>
            <a:ext cx="375208" cy="1490334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607164" y="6107880"/>
            <a:ext cx="18375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</a:rPr>
              <a:t>Speedup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933" y="4184964"/>
            <a:ext cx="17273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B00004"/>
                </a:solidFill>
              </a:rPr>
              <a:t>Sequential</a:t>
            </a:r>
          </a:p>
          <a:p>
            <a:r>
              <a:rPr lang="en-US" sz="2800" dirty="0" smtClean="0">
                <a:solidFill>
                  <a:srgbClr val="B00004"/>
                </a:solidFill>
              </a:rPr>
              <a:t>segment</a:t>
            </a:r>
            <a:endParaRPr lang="en-US" sz="2800" dirty="0">
              <a:solidFill>
                <a:srgbClr val="B00004"/>
              </a:solidFill>
            </a:endParaRPr>
          </a:p>
        </p:txBody>
      </p:sp>
      <p:sp>
        <p:nvSpPr>
          <p:cNvPr id="16" name="Left Brace 15"/>
          <p:cNvSpPr/>
          <p:nvPr/>
        </p:nvSpPr>
        <p:spPr>
          <a:xfrm>
            <a:off x="1796815" y="4393258"/>
            <a:ext cx="159926" cy="630297"/>
          </a:xfrm>
          <a:prstGeom prst="leftBrace">
            <a:avLst/>
          </a:prstGeom>
          <a:ln w="28575" cmpd="sng"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75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1.48148E-6 L 0.00278 -0.3169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" y="-15949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7037E-7 L 0.00243 0.10463 " pathEditMode="relative" rAng="0" ptsTypes="AA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" y="5231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1.48148E-6 L -0.00052 -0.11088 " pathEditMode="relative" rAng="0" ptsTypes="AA">
                                      <p:cBhvr>
                                        <p:cTn id="5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5556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1"/>
      <p:bldP spid="67" grpId="0"/>
      <p:bldP spid="67" grpId="1"/>
      <p:bldP spid="68" grpId="0"/>
      <p:bldP spid="68" grpId="1"/>
      <p:bldP spid="99" grpId="0"/>
      <p:bldP spid="100" grpId="0"/>
      <p:bldP spid="20" grpId="0"/>
      <p:bldP spid="21" grpId="0"/>
      <p:bldP spid="21" grpId="1"/>
      <p:bldP spid="26" grpId="0" animBg="1"/>
      <p:bldP spid="5" grpId="0"/>
      <p:bldP spid="7" grpId="0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transformations remove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performance bottlenecks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Sequential bottleneck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3200" dirty="0" smtClean="0"/>
              <a:t>Communication bottleneck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sz="3200" dirty="0" smtClean="0"/>
              <a:t>Data locality bottleneck</a:t>
            </a:r>
          </a:p>
          <a:p>
            <a:pPr marL="0" indent="0">
              <a:buNone/>
            </a:pP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58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Relaxing transformations remove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performance bottlenecks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57950" y="6356351"/>
            <a:ext cx="2057400" cy="365125"/>
          </a:xfrm>
        </p:spPr>
        <p:txBody>
          <a:bodyPr/>
          <a:lstStyle/>
          <a:p>
            <a:fld id="{ECE2DD86-B4E8-4B18-9C04-B97CC6328D0B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51509" y="2337765"/>
            <a:ext cx="8613663" cy="3108543"/>
            <a:chOff x="351509" y="2337765"/>
            <a:chExt cx="8613663" cy="3108543"/>
          </a:xfrm>
        </p:grpSpPr>
        <p:sp>
          <p:nvSpPr>
            <p:cNvPr id="20" name="TextBox 19"/>
            <p:cNvSpPr txBox="1"/>
            <p:nvPr/>
          </p:nvSpPr>
          <p:spPr>
            <a:xfrm>
              <a:off x="351509" y="2337765"/>
              <a:ext cx="4241033" cy="31085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No relaxing transformations</a:t>
              </a:r>
            </a:p>
            <a:p>
              <a:r>
                <a:rPr lang="en-US" sz="2800" dirty="0" smtClean="0"/>
                <a:t>Relaxing transformation 1</a:t>
              </a:r>
            </a:p>
            <a:p>
              <a:r>
                <a:rPr lang="en-US" sz="2800" dirty="0" smtClean="0"/>
                <a:t>Relaxing </a:t>
              </a:r>
              <a:r>
                <a:rPr lang="en-US" sz="2800" dirty="0"/>
                <a:t>transformation </a:t>
              </a:r>
              <a:r>
                <a:rPr lang="en-US" sz="2800" dirty="0" smtClean="0"/>
                <a:t>2</a:t>
              </a:r>
            </a:p>
            <a:p>
              <a:endParaRPr lang="en-US" sz="2800" dirty="0" smtClean="0"/>
            </a:p>
            <a:p>
              <a:pPr algn="ctr"/>
              <a:r>
                <a:rPr lang="en-US" sz="2800" dirty="0" smtClean="0"/>
                <a:t>…</a:t>
              </a:r>
            </a:p>
            <a:p>
              <a:pPr algn="ctr"/>
              <a:endParaRPr lang="en-US" sz="2800" dirty="0" smtClean="0"/>
            </a:p>
            <a:p>
              <a:r>
                <a:rPr lang="en-US" sz="2800" dirty="0" smtClean="0"/>
                <a:t>Relaxing </a:t>
              </a:r>
              <a:r>
                <a:rPr lang="en-US" sz="2800" dirty="0"/>
                <a:t>transformation k</a:t>
              </a:r>
              <a:endParaRPr lang="en-US" sz="2800" dirty="0" smtClean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169419" y="4398261"/>
              <a:ext cx="379575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Max output distortion</a:t>
              </a:r>
              <a:br>
                <a:rPr lang="en-US" sz="2800" dirty="0" smtClean="0"/>
              </a:br>
              <a:r>
                <a:rPr lang="en-US" sz="2800" dirty="0" smtClean="0"/>
                <a:t>Max performance</a:t>
              </a:r>
              <a:endParaRPr lang="en-US" sz="2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169419" y="2387869"/>
              <a:ext cx="34136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smtClean="0"/>
                <a:t>No output distortion</a:t>
              </a:r>
              <a:br>
                <a:rPr lang="en-US" sz="2800" dirty="0" smtClean="0"/>
              </a:br>
              <a:r>
                <a:rPr lang="en-US" sz="2800" dirty="0" smtClean="0"/>
                <a:t>Baseline performance</a:t>
              </a:r>
              <a:endParaRPr lang="en-US" sz="2800" dirty="0"/>
            </a:p>
          </p:txBody>
        </p:sp>
        <p:sp>
          <p:nvSpPr>
            <p:cNvPr id="6" name="Down Arrow 5"/>
            <p:cNvSpPr/>
            <p:nvPr/>
          </p:nvSpPr>
          <p:spPr>
            <a:xfrm>
              <a:off x="4416468" y="2444962"/>
              <a:ext cx="651353" cy="2907406"/>
            </a:xfrm>
            <a:prstGeom prst="downArrow">
              <a:avLst/>
            </a:prstGeom>
            <a:gradFill flip="none" rotWithShape="1">
              <a:gsLst>
                <a:gs pos="0">
                  <a:schemeClr val="bg1"/>
                </a:gs>
                <a:gs pos="56000">
                  <a:srgbClr val="FF9B9B"/>
                </a:gs>
                <a:gs pos="83000">
                  <a:srgbClr val="C00000"/>
                </a:gs>
                <a:gs pos="100000">
                  <a:srgbClr val="C00000"/>
                </a:gs>
              </a:gsLst>
              <a:lin ang="54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38651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03992"/>
            <a:ext cx="7886700" cy="986922"/>
          </a:xfrm>
        </p:spPr>
        <p:txBody>
          <a:bodyPr/>
          <a:lstStyle/>
          <a:p>
            <a:r>
              <a:rPr lang="en-US" dirty="0" smtClean="0"/>
              <a:t>Design space of HELIX-UP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33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155" y="2124860"/>
            <a:ext cx="1600200" cy="16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04094" y="3841714"/>
            <a:ext cx="12049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Code</a:t>
            </a:r>
            <a:br>
              <a:rPr lang="en-US" sz="2400" dirty="0" smtClean="0"/>
            </a:br>
            <a:r>
              <a:rPr lang="en-US" sz="2400" dirty="0" smtClean="0"/>
              <a:t>region 2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463657" y="2478081"/>
            <a:ext cx="1486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Code region 1</a:t>
            </a:r>
            <a:endParaRPr lang="en-US" sz="2400" dirty="0"/>
          </a:p>
        </p:txBody>
      </p:sp>
      <p:sp>
        <p:nvSpPr>
          <p:cNvPr id="8" name="Oval 7"/>
          <p:cNvSpPr/>
          <p:nvPr/>
        </p:nvSpPr>
        <p:spPr>
          <a:xfrm>
            <a:off x="3372303" y="3316270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968731" y="1515190"/>
            <a:ext cx="3849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/>
              <a:t>Performance    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 smtClean="0"/>
              <a:t>Energy saved     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800" dirty="0"/>
              <a:t>O</a:t>
            </a:r>
            <a:r>
              <a:rPr lang="en-US" sz="2800" dirty="0" smtClean="0"/>
              <a:t>utput distortion</a:t>
            </a:r>
            <a:endParaRPr lang="en-US" sz="2800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>
            <a:off x="4537133" y="2365991"/>
            <a:ext cx="481320" cy="364673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030563" y="3316270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3035568" y="2999813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30562" y="2691113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3030562" y="2353838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378056" y="2999813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3372303" y="2683356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3368530" y="2358620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697405" y="3308619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3702410" y="2992162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697404" y="2683462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3697404" y="2346187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01104" y="3316270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4006109" y="2999813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001103" y="2691113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001103" y="2353838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571397" y="4777028"/>
            <a:ext cx="824653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sz="3200" dirty="0" smtClean="0"/>
              <a:t>User provides output distortion limits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200" dirty="0" smtClean="0"/>
              <a:t>System finds the best configuration</a:t>
            </a:r>
          </a:p>
          <a:p>
            <a:pPr marL="457200" indent="-457200">
              <a:buFont typeface="+mj-lt"/>
              <a:buAutoNum type="arabicParenR"/>
            </a:pPr>
            <a:r>
              <a:rPr lang="en-US" sz="3200" dirty="0" smtClean="0"/>
              <a:t>Run parallelized code with that configuration</a:t>
            </a:r>
            <a:endParaRPr lang="en-US" sz="3200" dirty="0"/>
          </a:p>
        </p:txBody>
      </p:sp>
      <p:sp>
        <p:nvSpPr>
          <p:cNvPr id="30" name="Oval 29"/>
          <p:cNvSpPr/>
          <p:nvPr/>
        </p:nvSpPr>
        <p:spPr>
          <a:xfrm>
            <a:off x="4316580" y="3308619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/>
          <p:cNvSpPr/>
          <p:nvPr/>
        </p:nvSpPr>
        <p:spPr>
          <a:xfrm>
            <a:off x="4321585" y="2992162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/>
          <p:cNvSpPr/>
          <p:nvPr/>
        </p:nvSpPr>
        <p:spPr>
          <a:xfrm>
            <a:off x="4316579" y="2346187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/>
          <p:cNvSpPr/>
          <p:nvPr/>
        </p:nvSpPr>
        <p:spPr>
          <a:xfrm>
            <a:off x="3030562" y="2033422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368530" y="2038204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697404" y="2025771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4316579" y="2025771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4662705" y="2524731"/>
            <a:ext cx="415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Apply relaxing transformation 3</a:t>
            </a:r>
          </a:p>
          <a:p>
            <a:r>
              <a:rPr lang="en-US" sz="2400" dirty="0" smtClean="0"/>
              <a:t>to code region 1</a:t>
            </a:r>
            <a:endParaRPr lang="en-US" sz="2400" dirty="0"/>
          </a:p>
        </p:txBody>
      </p:sp>
      <p:cxnSp>
        <p:nvCxnSpPr>
          <p:cNvPr id="43" name="Straight Connector 42"/>
          <p:cNvCxnSpPr/>
          <p:nvPr/>
        </p:nvCxnSpPr>
        <p:spPr>
          <a:xfrm>
            <a:off x="2834640" y="2743364"/>
            <a:ext cx="1600200" cy="142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440991" y="2124860"/>
            <a:ext cx="238" cy="1600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1842825" y="1078161"/>
            <a:ext cx="43165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Apply relaxing transformation 5 to code region 2</a:t>
            </a:r>
            <a:endParaRPr lang="en-US" sz="2400" dirty="0"/>
          </a:p>
        </p:txBody>
      </p:sp>
      <p:sp>
        <p:nvSpPr>
          <p:cNvPr id="37" name="Oval 36"/>
          <p:cNvSpPr/>
          <p:nvPr/>
        </p:nvSpPr>
        <p:spPr>
          <a:xfrm>
            <a:off x="4001103" y="2033422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4316579" y="2683462"/>
            <a:ext cx="218327" cy="18466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739472" y="3624953"/>
            <a:ext cx="218327" cy="184666"/>
          </a:xfrm>
          <a:prstGeom prst="ellipse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544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6927 0 C 0.0691 -0.03125 0.06892 -0.06227 0.06875 -0.09329 L 0.175 -0.09375 L 0.17396 -0.13959 " pathEditMode="relative" ptsTypes="AAAAA">
                                      <p:cBhvr>
                                        <p:cTn id="9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5" dur="1000" fill="hold"/>
                                        <p:tgtEl>
                                          <p:spTgt spid="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07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8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0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1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3" dur="indefinit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4" dur="indefinite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1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19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0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2" dur="indefinit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3" dur="indefinite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5" dur="indefinit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6" dur="indefinite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2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1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2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4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5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8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3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4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6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47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49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0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5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6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8" dur="indefinit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59" dur="indefinite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1" dur="indefinit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2" dur="indefinite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4" dur="indefinit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5" dur="indefinite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67" dur="indefinit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8" dur="indefinite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0" dur="indefinit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1" dur="indefinite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3" dur="indefinit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4" dur="indefinite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76" dur="indefinit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77" dur="indefinite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0" grpId="0"/>
      <p:bldP spid="10" grpId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30" grpId="0" animBg="1"/>
      <p:bldP spid="30" grpId="1" animBg="1"/>
      <p:bldP spid="31" grpId="0" animBg="1"/>
      <p:bldP spid="31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8" grpId="0" animBg="1"/>
      <p:bldP spid="38" grpId="1" animBg="1"/>
      <p:bldP spid="39" grpId="0"/>
      <p:bldP spid="39" grpId="1"/>
      <p:bldP spid="39" grpId="2"/>
      <p:bldP spid="54" grpId="0"/>
      <p:bldP spid="54" grpId="1"/>
      <p:bldP spid="54" grpId="2"/>
      <p:bldP spid="37" grpId="0" animBg="1"/>
      <p:bldP spid="37" grpId="1" animBg="1"/>
      <p:bldP spid="32" grpId="0" animBg="1"/>
      <p:bldP spid="32" grpId="1" animBg="1"/>
      <p:bldP spid="59" grpId="0" animBg="1"/>
      <p:bldP spid="59" grpId="1" animBg="1"/>
      <p:bldP spid="59" grpId="2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65891"/>
            <a:ext cx="7886700" cy="1013609"/>
          </a:xfrm>
        </p:spPr>
        <p:txBody>
          <a:bodyPr>
            <a:normAutofit/>
          </a:bodyPr>
          <a:lstStyle/>
          <a:p>
            <a:r>
              <a:rPr lang="en-US" dirty="0" smtClean="0"/>
              <a:t>Pruning the design space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3800"/>
            <a:ext cx="7886700" cy="5238751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r>
              <a:rPr lang="en-US" sz="3000" b="1" dirty="0" smtClean="0"/>
              <a:t>Empirical observation:</a:t>
            </a:r>
            <a:br>
              <a:rPr lang="en-US" sz="3000" b="1" dirty="0" smtClean="0"/>
            </a:br>
            <a:r>
              <a:rPr lang="en-US" sz="3000" dirty="0" smtClean="0"/>
              <a:t>Transforming a code region</a:t>
            </a:r>
          </a:p>
          <a:p>
            <a:pPr marL="457200" lvl="1" indent="0">
              <a:buNone/>
            </a:pPr>
            <a:r>
              <a:rPr lang="en-US" sz="3000" dirty="0" smtClean="0"/>
              <a:t>affects only the loop it belongs to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 marL="457200" lvl="1" indent="0">
              <a:buNone/>
            </a:pPr>
            <a:r>
              <a:rPr lang="en-US" sz="3000" dirty="0" smtClean="0"/>
              <a:t>50 loops, 2 code regions per loop</a:t>
            </a:r>
          </a:p>
          <a:p>
            <a:pPr marL="457200" lvl="1" indent="0">
              <a:buNone/>
            </a:pPr>
            <a:r>
              <a:rPr lang="en-US" sz="3000" dirty="0" smtClean="0"/>
              <a:t>2 transformations per code region</a:t>
            </a:r>
            <a:br>
              <a:rPr lang="en-US" sz="3000" dirty="0" smtClean="0"/>
            </a:br>
            <a:endParaRPr lang="en-US" sz="3000" dirty="0" smtClean="0"/>
          </a:p>
          <a:p>
            <a:pPr marL="457200" lvl="1" indent="0">
              <a:buNone/>
            </a:pPr>
            <a:r>
              <a:rPr lang="en-US" sz="3000" dirty="0" smtClean="0"/>
              <a:t>Complete space                    =      2</a:t>
            </a:r>
            <a:r>
              <a:rPr lang="en-US" sz="2600" baseline="30000" dirty="0" smtClean="0"/>
              <a:t>100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3000" dirty="0" smtClean="0"/>
              <a:t>Pruned space     = 50 * (2</a:t>
            </a:r>
            <a:r>
              <a:rPr lang="en-US" sz="2800" baseline="30000" dirty="0" smtClean="0"/>
              <a:t>2</a:t>
            </a:r>
            <a:r>
              <a:rPr lang="en-US" sz="3000" dirty="0" smtClean="0"/>
              <a:t>) =  200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sz="3500" b="1" dirty="0" smtClean="0">
                <a:solidFill>
                  <a:srgbClr val="FF0000"/>
                </a:solidFill>
              </a:rPr>
              <a:t>How well does HELIX-UP perform?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34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5618388" y="4229100"/>
            <a:ext cx="1150712" cy="1019692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830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73936"/>
            <a:ext cx="8756294" cy="3648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191"/>
            <a:ext cx="8043402" cy="1325563"/>
          </a:xfrm>
        </p:spPr>
        <p:txBody>
          <a:bodyPr>
            <a:normAutofit/>
          </a:bodyPr>
          <a:lstStyle/>
          <a:p>
            <a:r>
              <a:rPr lang="en-US" dirty="0" smtClean="0"/>
              <a:t>HELIX: no relaxing transformations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35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61472" y="5632785"/>
            <a:ext cx="2906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Nehalem 6 cores</a:t>
            </a:r>
          </a:p>
          <a:p>
            <a:r>
              <a:rPr lang="en-US" sz="2400" dirty="0" smtClean="0"/>
              <a:t>2 threads per core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20" y="5607680"/>
            <a:ext cx="995468" cy="85610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6457950" y="1911927"/>
            <a:ext cx="2329790" cy="2612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73936"/>
            <a:ext cx="8756294" cy="3648456"/>
          </a:xfrm>
          <a:prstGeom prst="rect">
            <a:avLst/>
          </a:prstGeom>
        </p:spPr>
      </p:pic>
      <p:sp>
        <p:nvSpPr>
          <p:cNvPr id="24" name="Up Arrow 23"/>
          <p:cNvSpPr/>
          <p:nvPr/>
        </p:nvSpPr>
        <p:spPr>
          <a:xfrm>
            <a:off x="4488118" y="4011286"/>
            <a:ext cx="324465" cy="545691"/>
          </a:xfrm>
          <a:prstGeom prst="up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4620178" y="3605551"/>
            <a:ext cx="895042" cy="51619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628650" y="182880"/>
            <a:ext cx="81958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/>
              <a:t>HELIX-UP unblocks extra parallelism</a:t>
            </a:r>
            <a:br>
              <a:rPr lang="en-US" sz="4000" dirty="0" smtClean="0"/>
            </a:br>
            <a:r>
              <a:rPr lang="en-US" sz="4000" dirty="0" smtClean="0"/>
              <a:t>with small output distortions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68603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" grpId="0" animBg="1"/>
      <p:bldP spid="25" grpId="0" animBg="1"/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191"/>
            <a:ext cx="8043402" cy="132556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HELIX-UP unblocks extra parallelism</a:t>
            </a:r>
            <a:br>
              <a:rPr lang="en-US" dirty="0" smtClean="0"/>
            </a:br>
            <a:r>
              <a:rPr lang="en-US" dirty="0" smtClean="0"/>
              <a:t>with small output distortions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36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461472" y="5632785"/>
            <a:ext cx="2906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Nehalem 6 cores</a:t>
            </a:r>
          </a:p>
          <a:p>
            <a:r>
              <a:rPr lang="en-US" sz="2400" dirty="0" smtClean="0"/>
              <a:t>2 threads per core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220" y="5607680"/>
            <a:ext cx="995468" cy="8561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773936"/>
            <a:ext cx="8756294" cy="364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5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" y="1408176"/>
            <a:ext cx="7034784" cy="5276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" y="1408176"/>
            <a:ext cx="7034784" cy="527608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" y="1408176"/>
            <a:ext cx="7034784" cy="52760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37</a:t>
            </a:fld>
            <a:endParaRPr lang="en-US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28650" y="180191"/>
            <a:ext cx="7886700" cy="1325563"/>
          </a:xfrm>
        </p:spPr>
        <p:txBody>
          <a:bodyPr/>
          <a:lstStyle/>
          <a:p>
            <a:r>
              <a:rPr lang="en-US" dirty="0" smtClean="0"/>
              <a:t>Performance/distortion tradeoff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978940" y="6198256"/>
            <a:ext cx="284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%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3949970" y="3638664"/>
            <a:ext cx="182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256.bzip2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5167" y="4578966"/>
            <a:ext cx="1105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HELIX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919413" y="5185461"/>
            <a:ext cx="3018249" cy="28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1281180" y="3789694"/>
            <a:ext cx="11393" cy="9514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1161680" y="4741166"/>
            <a:ext cx="239001" cy="137264"/>
          </a:xfrm>
          <a:prstGeom prst="ellipse">
            <a:avLst/>
          </a:prstGeom>
          <a:solidFill>
            <a:srgbClr val="FDAE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time code tuning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Static HELIX-UP decides</a:t>
            </a:r>
            <a:br>
              <a:rPr lang="en-US" sz="3200" dirty="0" smtClean="0"/>
            </a:br>
            <a:r>
              <a:rPr lang="en-US" sz="3200" dirty="0" smtClean="0"/>
              <a:t>how to transform the code based on</a:t>
            </a:r>
            <a:br>
              <a:rPr lang="en-US" sz="3200" dirty="0" smtClean="0"/>
            </a:br>
            <a:r>
              <a:rPr lang="en-US" sz="3200" dirty="0" smtClean="0"/>
              <a:t>profile data averaged over inputs</a:t>
            </a:r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The runtime reacts to transient bottlenecks</a:t>
            </a:r>
            <a:br>
              <a:rPr lang="en-US" sz="3200" dirty="0" smtClean="0"/>
            </a:br>
            <a:r>
              <a:rPr lang="en-US" sz="3200" dirty="0" smtClean="0"/>
              <a:t>by adjusting code accordingly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85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992" y="1408176"/>
            <a:ext cx="7034784" cy="5276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55" y="1405784"/>
            <a:ext cx="7037001" cy="52777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Adapting code at run time</a:t>
            </a:r>
            <a:br>
              <a:rPr lang="en-US" dirty="0" smtClean="0"/>
            </a:br>
            <a:r>
              <a:rPr lang="en-US" dirty="0" smtClean="0"/>
              <a:t>unlocks more parallelism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39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949970" y="3638664"/>
            <a:ext cx="182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256.bzip2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2848315" y="1680381"/>
            <a:ext cx="4597518" cy="2485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 flipV="1">
            <a:off x="1590681" y="2838203"/>
            <a:ext cx="2402958" cy="385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7303808" y="1705231"/>
            <a:ext cx="11393" cy="9514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2978940" y="6198256"/>
            <a:ext cx="284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%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2919413" y="5185461"/>
            <a:ext cx="3018249" cy="2850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161680" y="4741166"/>
            <a:ext cx="239001" cy="137264"/>
          </a:xfrm>
          <a:prstGeom prst="ellipse">
            <a:avLst/>
          </a:prstGeom>
          <a:solidFill>
            <a:srgbClr val="FDAE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95167" y="4578966"/>
            <a:ext cx="11055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25000"/>
                  </a:schemeClr>
                </a:solidFill>
              </a:rPr>
              <a:t>HELIX</a:t>
            </a:r>
            <a:endParaRPr lang="en-US" sz="24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35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28850" y="2232025"/>
            <a:ext cx="5086350" cy="2238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4000" b="1" dirty="0" smtClean="0"/>
              <a:t>Parallelizing compiler:</a:t>
            </a:r>
            <a:r>
              <a:rPr lang="en-US" sz="4000" dirty="0" smtClean="0"/>
              <a:t/>
            </a:r>
            <a:br>
              <a:rPr lang="en-US" sz="4000" dirty="0" smtClean="0"/>
            </a:br>
            <a:r>
              <a:rPr lang="en-US" sz="4000" dirty="0" smtClean="0"/>
              <a:t>Exploit unused cores</a:t>
            </a:r>
            <a:br>
              <a:rPr lang="en-US" sz="4000" dirty="0" smtClean="0"/>
            </a:br>
            <a:r>
              <a:rPr lang="en-US" sz="4000" dirty="0" smtClean="0"/>
              <a:t>to</a:t>
            </a:r>
            <a:r>
              <a:rPr lang="en-US" sz="4000" dirty="0"/>
              <a:t> </a:t>
            </a:r>
            <a:r>
              <a:rPr lang="en-US" sz="4000" dirty="0" smtClean="0"/>
              <a:t>accelerate</a:t>
            </a:r>
            <a:br>
              <a:rPr lang="en-US" sz="4000" dirty="0" smtClean="0"/>
            </a:br>
            <a:r>
              <a:rPr lang="en-US" sz="4000" dirty="0" smtClean="0"/>
              <a:t>sequential programs</a:t>
            </a:r>
            <a:endParaRPr lang="en-US" sz="4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HELIX-UP improves</a:t>
            </a:r>
            <a:br>
              <a:rPr lang="en-US" dirty="0" smtClean="0"/>
            </a:br>
            <a:r>
              <a:rPr lang="en-US" dirty="0" smtClean="0"/>
              <a:t>more than just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200" dirty="0"/>
          </a:p>
          <a:p>
            <a:r>
              <a:rPr lang="en-US" sz="3600" dirty="0" smtClean="0"/>
              <a:t>Robustness to DDG inaccuracies</a:t>
            </a:r>
          </a:p>
          <a:p>
            <a:pPr marL="0" indent="0">
              <a:buNone/>
            </a:pPr>
            <a:endParaRPr lang="en-US" sz="3600" dirty="0" smtClean="0"/>
          </a:p>
          <a:p>
            <a:endParaRPr lang="en-US" sz="3600" dirty="0"/>
          </a:p>
          <a:p>
            <a:r>
              <a:rPr lang="en-US" sz="3600" dirty="0"/>
              <a:t>Consistent </a:t>
            </a:r>
            <a:r>
              <a:rPr lang="en-US" sz="3600" dirty="0" smtClean="0"/>
              <a:t>performance</a:t>
            </a:r>
            <a:br>
              <a:rPr lang="en-US" sz="3600" dirty="0" smtClean="0"/>
            </a:br>
            <a:r>
              <a:rPr lang="en-US" sz="3600" dirty="0" smtClean="0"/>
              <a:t>across platforms</a:t>
            </a:r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1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1444752"/>
            <a:ext cx="8178394" cy="51114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Relaxed transformations to be</a:t>
            </a:r>
            <a:br>
              <a:rPr lang="en-US" dirty="0" smtClean="0"/>
            </a:br>
            <a:r>
              <a:rPr lang="en-US" dirty="0" smtClean="0"/>
              <a:t>robust to DDG inaccuracies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41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893060" y="2800600"/>
            <a:ext cx="3110815" cy="3920876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05633" y="1573482"/>
            <a:ext cx="3027406" cy="514799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892876" y="3042755"/>
            <a:ext cx="2909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Increasing DDG inaccuracies leads to lower performance</a:t>
            </a:r>
            <a:endParaRPr lang="en-US" sz="24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588403" y="4216645"/>
            <a:ext cx="1983597" cy="8760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139339" y="3390755"/>
            <a:ext cx="2342102" cy="10772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No impact</a:t>
            </a:r>
            <a:br>
              <a:rPr lang="en-US" sz="3200" dirty="0" smtClean="0"/>
            </a:br>
            <a:r>
              <a:rPr lang="en-US" sz="3200" dirty="0" smtClean="0"/>
              <a:t>on HELIX-UP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2699472" y="6057899"/>
            <a:ext cx="14840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HELIX</a:t>
            </a:r>
            <a:endParaRPr lang="en-US" sz="4400" dirty="0"/>
          </a:p>
        </p:txBody>
      </p:sp>
      <p:sp>
        <p:nvSpPr>
          <p:cNvPr id="14" name="TextBox 13"/>
          <p:cNvSpPr txBox="1"/>
          <p:nvPr/>
        </p:nvSpPr>
        <p:spPr>
          <a:xfrm>
            <a:off x="5234376" y="6072009"/>
            <a:ext cx="23118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HELIX-UP</a:t>
            </a:r>
            <a:endParaRPr lang="en-US" sz="4400" dirty="0"/>
          </a:p>
        </p:txBody>
      </p:sp>
      <p:sp>
        <p:nvSpPr>
          <p:cNvPr id="18" name="TextBox 17"/>
          <p:cNvSpPr txBox="1"/>
          <p:nvPr/>
        </p:nvSpPr>
        <p:spPr>
          <a:xfrm>
            <a:off x="1541616" y="1573482"/>
            <a:ext cx="18060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256.bzip2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123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91056"/>
            <a:ext cx="7620000" cy="476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Relaxed transformations for</a:t>
            </a:r>
            <a:br>
              <a:rPr lang="en-US" dirty="0" smtClean="0"/>
            </a:br>
            <a:r>
              <a:rPr lang="en-US" dirty="0" smtClean="0"/>
              <a:t>consistent performance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42</a:t>
            </a:fld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1739900" y="3624506"/>
            <a:ext cx="3239873" cy="256752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967634" y="3299255"/>
            <a:ext cx="2607058" cy="289277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2539702" y="2974003"/>
            <a:ext cx="5257412" cy="650503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843213" y="3591754"/>
            <a:ext cx="30711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Increasing</a:t>
            </a:r>
            <a:r>
              <a:rPr lang="en-US" sz="2400" dirty="0"/>
              <a:t> </a:t>
            </a:r>
            <a:r>
              <a:rPr lang="en-US" sz="2400" dirty="0" smtClean="0"/>
              <a:t>communication latency</a:t>
            </a:r>
            <a:endParaRPr lang="en-US" sz="2400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641011" y="4307594"/>
            <a:ext cx="1983597" cy="87609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4664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144000" cy="6858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/>
              <a:t>So, what’s next?</a:t>
            </a:r>
            <a:endParaRPr lang="en-US" sz="4800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985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80191"/>
            <a:ext cx="7886700" cy="948521"/>
          </a:xfrm>
        </p:spPr>
        <p:txBody>
          <a:bodyPr/>
          <a:lstStyle/>
          <a:p>
            <a:r>
              <a:rPr lang="en-US" dirty="0" smtClean="0"/>
              <a:t>Next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08100"/>
            <a:ext cx="7886700" cy="4868863"/>
          </a:xfrm>
        </p:spPr>
        <p:txBody>
          <a:bodyPr/>
          <a:lstStyle/>
          <a:p>
            <a:r>
              <a:rPr lang="en-US" sz="3600" dirty="0" smtClean="0"/>
              <a:t>Real system evaluation of HELIX-RC</a:t>
            </a:r>
          </a:p>
          <a:p>
            <a:endParaRPr lang="en-US" sz="3600" dirty="0" smtClean="0"/>
          </a:p>
          <a:p>
            <a:endParaRPr lang="en-US" sz="3600" dirty="0"/>
          </a:p>
          <a:p>
            <a:r>
              <a:rPr lang="en-US" sz="3600" dirty="0" smtClean="0"/>
              <a:t>Multi programs scenario</a:t>
            </a:r>
          </a:p>
          <a:p>
            <a:endParaRPr lang="en-US" sz="3600" dirty="0"/>
          </a:p>
          <a:p>
            <a:endParaRPr lang="en-US" sz="3600" dirty="0" smtClean="0"/>
          </a:p>
          <a:p>
            <a:r>
              <a:rPr lang="en-US" sz="3600" dirty="0" smtClean="0"/>
              <a:t>Speculation </a:t>
            </a:r>
            <a:r>
              <a:rPr lang="en-US" sz="3600" dirty="0"/>
              <a:t>for SLP</a:t>
            </a:r>
          </a:p>
          <a:p>
            <a:endParaRPr lang="en-US" sz="3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356593"/>
            <a:ext cx="958850" cy="12801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1539" y="3340894"/>
            <a:ext cx="1053811" cy="1524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7495" y="3340894"/>
            <a:ext cx="1500909" cy="1524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100" y="5180015"/>
            <a:ext cx="946149" cy="12615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76" y="5172544"/>
            <a:ext cx="1006945" cy="12452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272" y="5172543"/>
            <a:ext cx="1253843" cy="124525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255" y="1863326"/>
            <a:ext cx="5990702" cy="449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03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30000" y="3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44444E-6 L -0.00209 -0.2419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-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374" y="596348"/>
            <a:ext cx="7886700" cy="5760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Small Loop Parallelism and HELIX</a:t>
            </a:r>
          </a:p>
          <a:p>
            <a:r>
              <a:rPr lang="en-US" sz="3200" i="1" dirty="0" smtClean="0"/>
              <a:t>Parallelism hides in small loops</a:t>
            </a:r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HELIX-RC: Architecture/Compiler Co-Design</a:t>
            </a:r>
          </a:p>
          <a:p>
            <a:r>
              <a:rPr lang="en-US" sz="3200" i="1" dirty="0" smtClean="0"/>
              <a:t>Irregular programs require low latency</a:t>
            </a:r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HELIX-UP: Unleash Parallelization</a:t>
            </a:r>
          </a:p>
          <a:p>
            <a:r>
              <a:rPr lang="en-US" sz="3200" i="1" dirty="0" smtClean="0"/>
              <a:t>Tolerating distortions boosts parallelization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45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24" y="677163"/>
            <a:ext cx="2339929" cy="10980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87" y="5230576"/>
            <a:ext cx="2050566" cy="50888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910751" y="2977458"/>
            <a:ext cx="1070702" cy="1178625"/>
            <a:chOff x="3288310" y="3256754"/>
            <a:chExt cx="1365625" cy="1932654"/>
          </a:xfrm>
        </p:grpSpPr>
        <p:sp>
          <p:nvSpPr>
            <p:cNvPr id="25" name="Rounded Rectangle 24"/>
            <p:cNvSpPr/>
            <p:nvPr/>
          </p:nvSpPr>
          <p:spPr>
            <a:xfrm>
              <a:off x="3981311" y="3256754"/>
              <a:ext cx="556310" cy="1932654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apezoid 25"/>
            <p:cNvSpPr/>
            <p:nvPr/>
          </p:nvSpPr>
          <p:spPr>
            <a:xfrm rot="5400000">
              <a:off x="3675504" y="4006766"/>
              <a:ext cx="591238" cy="1365625"/>
            </a:xfrm>
            <a:prstGeom prst="trapezoid">
              <a:avLst>
                <a:gd name="adj" fmla="val 37460"/>
              </a:avLst>
            </a:prstGeom>
            <a:gradFill flip="none" rotWithShape="1">
              <a:gsLst>
                <a:gs pos="73000">
                  <a:schemeClr val="accent3">
                    <a:lumMod val="89000"/>
                  </a:schemeClr>
                </a:gs>
                <a:gs pos="71000">
                  <a:schemeClr val="accent3">
                    <a:lumMod val="89000"/>
                  </a:schemeClr>
                </a:gs>
                <a:gs pos="82000">
                  <a:schemeClr val="accent3">
                    <a:lumMod val="75000"/>
                  </a:schemeClr>
                </a:gs>
                <a:gs pos="44000">
                  <a:schemeClr val="bg2"/>
                </a:gs>
              </a:gsLst>
              <a:lin ang="5400000" scaled="1"/>
              <a:tileRect/>
            </a:gra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288310" y="3595704"/>
              <a:ext cx="639408" cy="159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95530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5836596" y="5030788"/>
            <a:ext cx="29661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644564"/>
      </p:ext>
    </p:extLst>
  </p:cSld>
  <p:clrMapOvr>
    <a:masterClrMapping/>
  </p:clrMapOvr>
  <p:transition spd="slow" advClick="0" advTm="1000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374" y="596348"/>
            <a:ext cx="7886700" cy="57600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Small Loop Parallelism and HELIX</a:t>
            </a:r>
          </a:p>
          <a:p>
            <a:r>
              <a:rPr lang="en-US" sz="3200" i="1" dirty="0" smtClean="0"/>
              <a:t>Parallelism hides in small loops</a:t>
            </a:r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HELIX-RC: Architecture/Compiler Co-Design</a:t>
            </a:r>
          </a:p>
          <a:p>
            <a:r>
              <a:rPr lang="en-US" sz="3200" i="1" dirty="0" smtClean="0"/>
              <a:t>Irregular programs require low latency</a:t>
            </a:r>
          </a:p>
          <a:p>
            <a:endParaRPr lang="en-US" sz="3200" dirty="0" smtClean="0"/>
          </a:p>
          <a:p>
            <a:pPr marL="0" indent="0">
              <a:buNone/>
            </a:pPr>
            <a:endParaRPr lang="en-US" sz="3200" dirty="0" smtClean="0"/>
          </a:p>
          <a:p>
            <a:pPr marL="0" indent="0">
              <a:buNone/>
            </a:pPr>
            <a:r>
              <a:rPr lang="en-US" sz="3200" dirty="0" smtClean="0"/>
              <a:t>HELIX-UP: Unleash Parallelization</a:t>
            </a:r>
          </a:p>
          <a:p>
            <a:r>
              <a:rPr lang="en-US" sz="3200" i="1" dirty="0" smtClean="0"/>
              <a:t>Tolerating distortions boosts parallelization</a:t>
            </a:r>
            <a:endParaRPr lang="en-US" sz="32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47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24" y="677163"/>
            <a:ext cx="2339929" cy="10980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0887" y="5230576"/>
            <a:ext cx="2050566" cy="508887"/>
          </a:xfrm>
          <a:prstGeom prst="rect">
            <a:avLst/>
          </a:prstGeom>
        </p:spPr>
      </p:pic>
      <p:grpSp>
        <p:nvGrpSpPr>
          <p:cNvPr id="23" name="Group 22"/>
          <p:cNvGrpSpPr/>
          <p:nvPr/>
        </p:nvGrpSpPr>
        <p:grpSpPr>
          <a:xfrm>
            <a:off x="7910751" y="2977458"/>
            <a:ext cx="1070702" cy="1178625"/>
            <a:chOff x="3288310" y="3256754"/>
            <a:chExt cx="1365625" cy="1932654"/>
          </a:xfrm>
        </p:grpSpPr>
        <p:sp>
          <p:nvSpPr>
            <p:cNvPr id="25" name="Rounded Rectangle 24"/>
            <p:cNvSpPr/>
            <p:nvPr/>
          </p:nvSpPr>
          <p:spPr>
            <a:xfrm>
              <a:off x="3981311" y="3256754"/>
              <a:ext cx="556310" cy="1932654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rapezoid 25"/>
            <p:cNvSpPr/>
            <p:nvPr/>
          </p:nvSpPr>
          <p:spPr>
            <a:xfrm rot="5400000">
              <a:off x="3675504" y="4006766"/>
              <a:ext cx="591238" cy="1365625"/>
            </a:xfrm>
            <a:prstGeom prst="trapezoid">
              <a:avLst>
                <a:gd name="adj" fmla="val 37460"/>
              </a:avLst>
            </a:prstGeom>
            <a:gradFill flip="none" rotWithShape="1">
              <a:gsLst>
                <a:gs pos="73000">
                  <a:schemeClr val="accent3">
                    <a:lumMod val="89000"/>
                  </a:schemeClr>
                </a:gs>
                <a:gs pos="71000">
                  <a:schemeClr val="accent3">
                    <a:lumMod val="89000"/>
                  </a:schemeClr>
                </a:gs>
                <a:gs pos="82000">
                  <a:schemeClr val="accent3">
                    <a:lumMod val="75000"/>
                  </a:schemeClr>
                </a:gs>
                <a:gs pos="44000">
                  <a:schemeClr val="bg2"/>
                </a:gs>
              </a:gsLst>
              <a:lin ang="5400000" scaled="1"/>
              <a:tileRect/>
            </a:gradFill>
            <a:ln>
              <a:solidFill>
                <a:srgbClr val="4171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flipH="1">
              <a:off x="3288310" y="3595704"/>
              <a:ext cx="639408" cy="1594"/>
            </a:xfrm>
            <a:prstGeom prst="straightConnector1">
              <a:avLst/>
            </a:prstGeom>
            <a:ln w="762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258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884" y="1344393"/>
            <a:ext cx="4100232" cy="410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/>
          <p:cNvCxnSpPr/>
          <p:nvPr/>
        </p:nvCxnSpPr>
        <p:spPr>
          <a:xfrm>
            <a:off x="586124" y="1941817"/>
            <a:ext cx="7681576" cy="859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549613" y="2248683"/>
            <a:ext cx="4899844" cy="1568156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49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803613" y="5231643"/>
            <a:ext cx="3096444" cy="5253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     Circuit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803613" y="4497860"/>
            <a:ext cx="3096444" cy="6302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     Architecture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803613" y="2369946"/>
            <a:ext cx="3096444" cy="12706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             Compiler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03613" y="654282"/>
            <a:ext cx="3096444" cy="1000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     Programming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     language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86124" y="4229153"/>
            <a:ext cx="7681576" cy="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41" y="4612159"/>
            <a:ext cx="410357" cy="4103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20" y="5301647"/>
            <a:ext cx="326491" cy="39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441" y="2463870"/>
            <a:ext cx="1084262" cy="10842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18" y="871996"/>
            <a:ext cx="572352" cy="572352"/>
          </a:xfrm>
          <a:prstGeom prst="rect">
            <a:avLst/>
          </a:prstGeom>
        </p:spPr>
      </p:pic>
      <p:sp>
        <p:nvSpPr>
          <p:cNvPr id="27" name="Down Arrow 26"/>
          <p:cNvSpPr/>
          <p:nvPr/>
        </p:nvSpPr>
        <p:spPr>
          <a:xfrm>
            <a:off x="4351835" y="3938102"/>
            <a:ext cx="375208" cy="464024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Down Arrow 29"/>
          <p:cNvSpPr/>
          <p:nvPr/>
        </p:nvSpPr>
        <p:spPr>
          <a:xfrm>
            <a:off x="4351835" y="1752839"/>
            <a:ext cx="375208" cy="464024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5942662" y="1376543"/>
            <a:ext cx="2522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Future work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27043" y="3736339"/>
            <a:ext cx="3300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My contribution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586124" y="789332"/>
            <a:ext cx="375208" cy="4338742"/>
          </a:xfrm>
          <a:prstGeom prst="downArrow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29042" y="2852"/>
            <a:ext cx="6458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C00000"/>
                </a:solidFill>
              </a:rPr>
              <a:t>Future work: application-specific</a:t>
            </a:r>
            <a:endParaRPr lang="en-US" sz="3600" b="1" dirty="0">
              <a:solidFill>
                <a:srgbClr val="C0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61504" y="5221998"/>
            <a:ext cx="397621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Parallelism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Communication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smtClean="0">
                <a:solidFill>
                  <a:srgbClr val="C00000"/>
                </a:solidFill>
              </a:rPr>
              <a:t>HW/compiler interface</a:t>
            </a:r>
            <a:endParaRPr lang="en-US" sz="28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83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3" grpId="0"/>
      <p:bldP spid="17" grpId="0"/>
      <p:bldP spid="20" grpId="0" animBg="1"/>
      <p:bldP spid="21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248033" y="5329618"/>
            <a:ext cx="1821835" cy="902043"/>
          </a:xfrm>
          <a:prstGeom prst="rect">
            <a:avLst/>
          </a:prstGeom>
          <a:solidFill>
            <a:schemeClr val="bg1">
              <a:lumMod val="95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318687" y="5303585"/>
            <a:ext cx="16805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Numerical</a:t>
            </a:r>
            <a:b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2800" dirty="0" smtClean="0">
                <a:solidFill>
                  <a:schemeClr val="bg2">
                    <a:lumMod val="25000"/>
                  </a:schemeClr>
                </a:solidFill>
              </a:rPr>
              <a:t>programs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1270660" y="1555672"/>
            <a:ext cx="7160821" cy="4678878"/>
          </a:xfrm>
          <a:custGeom>
            <a:avLst/>
            <a:gdLst>
              <a:gd name="connsiteX0" fmla="*/ 0 w 7160821"/>
              <a:gd name="connsiteY0" fmla="*/ 3550722 h 4678878"/>
              <a:gd name="connsiteX1" fmla="*/ 2054431 w 7160821"/>
              <a:gd name="connsiteY1" fmla="*/ 3550722 h 4678878"/>
              <a:gd name="connsiteX2" fmla="*/ 2054431 w 7160821"/>
              <a:gd name="connsiteY2" fmla="*/ 4678878 h 4678878"/>
              <a:gd name="connsiteX3" fmla="*/ 7160821 w 7160821"/>
              <a:gd name="connsiteY3" fmla="*/ 4678878 h 4678878"/>
              <a:gd name="connsiteX4" fmla="*/ 7160821 w 7160821"/>
              <a:gd name="connsiteY4" fmla="*/ 0 h 4678878"/>
              <a:gd name="connsiteX5" fmla="*/ 35626 w 7160821"/>
              <a:gd name="connsiteY5" fmla="*/ 0 h 4678878"/>
              <a:gd name="connsiteX6" fmla="*/ 0 w 7160821"/>
              <a:gd name="connsiteY6" fmla="*/ 3550722 h 467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60821" h="4678878">
                <a:moveTo>
                  <a:pt x="0" y="3550722"/>
                </a:moveTo>
                <a:lnTo>
                  <a:pt x="2054431" y="3550722"/>
                </a:lnTo>
                <a:lnTo>
                  <a:pt x="2054431" y="4678878"/>
                </a:lnTo>
                <a:lnTo>
                  <a:pt x="7160821" y="4678878"/>
                </a:lnTo>
                <a:lnTo>
                  <a:pt x="7160821" y="0"/>
                </a:lnTo>
                <a:lnTo>
                  <a:pt x="35626" y="0"/>
                </a:lnTo>
                <a:lnTo>
                  <a:pt x="0" y="3550722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3323639" y="2726044"/>
            <a:ext cx="36023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</a:rPr>
              <a:t>Non-numerical</a:t>
            </a:r>
            <a:br>
              <a:rPr lang="en-US" sz="4400" dirty="0" smtClean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sz="4400" dirty="0" smtClean="0">
                <a:solidFill>
                  <a:schemeClr val="bg2">
                    <a:lumMod val="25000"/>
                  </a:schemeClr>
                </a:solidFill>
              </a:rPr>
              <a:t>programs</a:t>
            </a:r>
            <a:endParaRPr lang="en-US" sz="4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628650" y="180191"/>
            <a:ext cx="7886700" cy="1325563"/>
          </a:xfrm>
        </p:spPr>
        <p:txBody>
          <a:bodyPr/>
          <a:lstStyle/>
          <a:p>
            <a:r>
              <a:rPr lang="en-US" dirty="0" smtClean="0"/>
              <a:t>Non-numerical programs</a:t>
            </a:r>
            <a:br>
              <a:rPr lang="en-US" dirty="0" smtClean="0"/>
            </a:br>
            <a:r>
              <a:rPr lang="en-US" dirty="0" smtClean="0"/>
              <a:t>need to be parallelized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4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/>
      <p:bldP spid="9" grpId="2"/>
      <p:bldP spid="7" grpId="0" animBg="1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" y="1024974"/>
            <a:ext cx="3931816" cy="39318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909" y="961162"/>
            <a:ext cx="4059441" cy="40594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4731"/>
            <a:ext cx="7886700" cy="1325563"/>
          </a:xfrm>
        </p:spPr>
        <p:txBody>
          <a:bodyPr/>
          <a:lstStyle/>
          <a:p>
            <a:r>
              <a:rPr lang="en-US" dirty="0" smtClean="0"/>
              <a:t>Irregular data consumption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50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06605" y="5339881"/>
            <a:ext cx="81307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C00000"/>
                </a:solidFill>
              </a:rPr>
              <a:t>Proactively broadcast shared data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939468" y="4399926"/>
            <a:ext cx="3443955" cy="732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Number of consumers</a:t>
            </a:r>
            <a:endParaRPr lang="en-US" sz="2800" dirty="0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554051" y="4399926"/>
            <a:ext cx="3443955" cy="7327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/>
              <a:t>Distance of consumers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3824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Breakdown of overhead left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5652"/>
            <a:ext cx="9144000" cy="195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82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2222" y="365126"/>
            <a:ext cx="5181598" cy="1325563"/>
          </a:xfrm>
        </p:spPr>
        <p:txBody>
          <a:bodyPr/>
          <a:lstStyle/>
          <a:p>
            <a:r>
              <a:rPr lang="en-US" dirty="0" smtClean="0"/>
              <a:t>How to adapt code?</a:t>
            </a:r>
            <a:endParaRPr lang="en-US" dirty="0"/>
          </a:p>
        </p:txBody>
      </p:sp>
      <p:pic>
        <p:nvPicPr>
          <p:cNvPr id="5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51" y="2343150"/>
            <a:ext cx="8054808" cy="3145557"/>
          </a:xfrm>
        </p:spPr>
      </p:pic>
      <p:sp>
        <p:nvSpPr>
          <p:cNvPr id="6" name="Rounded Rectangle 5"/>
          <p:cNvSpPr/>
          <p:nvPr/>
        </p:nvSpPr>
        <p:spPr>
          <a:xfrm>
            <a:off x="2635624" y="2653116"/>
            <a:ext cx="2808196" cy="111850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778624" y="366685"/>
            <a:ext cx="53653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Which code to adapt?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443820" y="2343150"/>
            <a:ext cx="3180339" cy="3145557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4825" y="5434079"/>
            <a:ext cx="518159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When to adapt code?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992976" y="4298440"/>
            <a:ext cx="1484893" cy="76206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9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animBg="1"/>
      <p:bldP spid="7" grpId="0"/>
      <p:bldP spid="7" grpId="1"/>
      <p:bldP spid="8" grpId="0" animBg="1"/>
      <p:bldP spid="8" grpId="1" animBg="1"/>
      <p:bldP spid="9" grpId="0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10" y="1497775"/>
            <a:ext cx="7146966" cy="53602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Setting knobs statically is</a:t>
            </a:r>
            <a:br>
              <a:rPr lang="en-US" dirty="0" smtClean="0"/>
            </a:br>
            <a:r>
              <a:rPr lang="en-US" dirty="0" smtClean="0"/>
              <a:t>good enough for regular workload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53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42383" y="3346277"/>
            <a:ext cx="2159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183.equake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060" y="4508411"/>
            <a:ext cx="12845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HELIX</a:t>
            </a:r>
          </a:p>
        </p:txBody>
      </p:sp>
      <p:sp>
        <p:nvSpPr>
          <p:cNvPr id="8" name="Oval 7"/>
          <p:cNvSpPr/>
          <p:nvPr/>
        </p:nvSpPr>
        <p:spPr>
          <a:xfrm>
            <a:off x="1164729" y="4732167"/>
            <a:ext cx="239001" cy="137264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004458" y="6375711"/>
            <a:ext cx="2842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94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686" y="1663065"/>
            <a:ext cx="6410114" cy="48075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HELIX-UP runtime is</a:t>
            </a:r>
            <a:br>
              <a:rPr lang="en-US" dirty="0" smtClean="0"/>
            </a:br>
            <a:r>
              <a:rPr lang="en-US" dirty="0" smtClean="0"/>
              <a:t>“good enough”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54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314768" y="3638665"/>
            <a:ext cx="182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/>
              <a:t>256.bzip2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307751" y="5046133"/>
            <a:ext cx="3448649" cy="37253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3301102" y="5357813"/>
            <a:ext cx="3448649" cy="37253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3931967" y="1760864"/>
            <a:ext cx="345730" cy="37253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252133" y="1760864"/>
            <a:ext cx="345730" cy="372534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166617" y="1913103"/>
            <a:ext cx="3223561" cy="1901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6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 animBg="1"/>
      <p:bldP spid="8" grpId="1" animBg="1"/>
      <p:bldP spid="14" grpId="0" animBg="1"/>
      <p:bldP spid="14" grpId="1" animBg="1"/>
      <p:bldP spid="15" grpId="0" animBg="1"/>
      <p:bldP spid="15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Conventional transformations</a:t>
            </a:r>
            <a:br>
              <a:rPr lang="en-US" dirty="0" smtClean="0"/>
            </a:br>
            <a:r>
              <a:rPr lang="en-US" dirty="0" smtClean="0"/>
              <a:t>are still important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61" y="2086708"/>
            <a:ext cx="8876714" cy="36986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4221341" y="3423138"/>
            <a:ext cx="1516071" cy="2362201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59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HELIX-UP and Related Work</a:t>
            </a:r>
            <a:br>
              <a:rPr lang="en-US" dirty="0" smtClean="0"/>
            </a:br>
            <a:r>
              <a:rPr lang="en-US" dirty="0" smtClean="0"/>
              <a:t>with no output distortion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22" y="2169462"/>
            <a:ext cx="8785412" cy="366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36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HELIX-UP and Related Work</a:t>
            </a:r>
            <a:br>
              <a:rPr lang="en-US" dirty="0" smtClean="0"/>
            </a:br>
            <a:r>
              <a:rPr lang="en-US" dirty="0" smtClean="0"/>
              <a:t>with output distortion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91" y="2061879"/>
            <a:ext cx="8864301" cy="369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5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Relaxed transformations remove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performance bottlenecks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665720"/>
          </a:xfrm>
        </p:spPr>
        <p:txBody>
          <a:bodyPr/>
          <a:lstStyle/>
          <a:p>
            <a:r>
              <a:rPr lang="en-US" sz="3200" dirty="0" smtClean="0"/>
              <a:t>Sequential bottleneck</a:t>
            </a:r>
          </a:p>
          <a:p>
            <a:pPr lvl="1"/>
            <a:r>
              <a:rPr lang="en-US" sz="2800" dirty="0" smtClean="0"/>
              <a:t>A code region executed sequentially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58</a:t>
            </a:fld>
            <a:endParaRPr lang="en-US" dirty="0"/>
          </a:p>
        </p:txBody>
      </p:sp>
      <p:pic>
        <p:nvPicPr>
          <p:cNvPr id="91" name="Picture 9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522" y="3811216"/>
            <a:ext cx="1414955" cy="1414955"/>
          </a:xfrm>
          <a:prstGeom prst="rect">
            <a:avLst/>
          </a:prstGeom>
        </p:spPr>
      </p:pic>
      <p:sp>
        <p:nvSpPr>
          <p:cNvPr id="92" name="Curved Down Arrow 91"/>
          <p:cNvSpPr/>
          <p:nvPr/>
        </p:nvSpPr>
        <p:spPr>
          <a:xfrm>
            <a:off x="3454285" y="3566470"/>
            <a:ext cx="2353864" cy="1127679"/>
          </a:xfrm>
          <a:prstGeom prst="curvedDownArrow">
            <a:avLst>
              <a:gd name="adj1" fmla="val 25000"/>
              <a:gd name="adj2" fmla="val 50000"/>
              <a:gd name="adj3" fmla="val 33864"/>
            </a:avLst>
          </a:prstGeom>
          <a:gradFill flip="none" rotWithShape="1">
            <a:gsLst>
              <a:gs pos="0">
                <a:schemeClr val="bg1"/>
              </a:gs>
              <a:gs pos="74000">
                <a:srgbClr val="FF4B4B"/>
              </a:gs>
              <a:gs pos="83000">
                <a:srgbClr val="C00000"/>
              </a:gs>
              <a:gs pos="100000">
                <a:srgbClr val="C00000"/>
              </a:gs>
            </a:gsLst>
            <a:lin ang="27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105223" y="4098492"/>
            <a:ext cx="38777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No output distortion</a:t>
            </a:r>
            <a:br>
              <a:rPr lang="en-US" sz="2800" dirty="0" smtClean="0"/>
            </a:br>
            <a:r>
              <a:rPr lang="en-US" sz="2800" dirty="0" smtClean="0"/>
              <a:t>Baseline performance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5770007" y="4098492"/>
            <a:ext cx="37126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Max output distortion</a:t>
            </a:r>
            <a:br>
              <a:rPr lang="en-US" sz="2800" dirty="0" smtClean="0"/>
            </a:br>
            <a:r>
              <a:rPr lang="en-US" sz="2800" dirty="0" smtClean="0"/>
              <a:t>Max performance</a:t>
            </a:r>
            <a:endParaRPr lang="en-US" sz="2800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39483" y="5802546"/>
            <a:ext cx="7886700" cy="673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2800" dirty="0" smtClean="0"/>
              <a:t>A knob for each sequential code region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22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1981200" y="3088943"/>
            <a:ext cx="4899844" cy="1549934"/>
          </a:xfrm>
          <a:prstGeom prst="round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/>
          <p:cNvSpPr/>
          <p:nvPr/>
        </p:nvSpPr>
        <p:spPr>
          <a:xfrm>
            <a:off x="1981200" y="1782123"/>
            <a:ext cx="4899844" cy="1173142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1981200" y="4889147"/>
            <a:ext cx="4899844" cy="1550495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1292"/>
            <a:ext cx="7886700" cy="987302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Small Loop Parallelism:</a:t>
            </a:r>
            <a:br>
              <a:rPr lang="en-US" dirty="0" smtClean="0">
                <a:solidFill>
                  <a:srgbClr val="C00000"/>
                </a:solidFill>
              </a:rPr>
            </a:br>
            <a:r>
              <a:rPr lang="en-US" dirty="0" smtClean="0"/>
              <a:t>a compiler-level granularity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59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2235200" y="5762983"/>
            <a:ext cx="3096444" cy="525331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     Circuit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35200" y="5029200"/>
            <a:ext cx="3096444" cy="63021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     Architecture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235200" y="3210206"/>
            <a:ext cx="3096444" cy="1270616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             Compiler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235200" y="1865248"/>
            <a:ext cx="3096444" cy="100057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 smtClean="0">
                <a:solidFill>
                  <a:schemeClr val="tx1"/>
                </a:solidFill>
              </a:rPr>
              <a:t>     Programming</a:t>
            </a:r>
            <a:br>
              <a:rPr lang="en-US" sz="3200" dirty="0" smtClean="0">
                <a:solidFill>
                  <a:schemeClr val="tx1"/>
                </a:solidFill>
              </a:rPr>
            </a:br>
            <a:r>
              <a:rPr lang="en-US" sz="3200" dirty="0" smtClean="0">
                <a:solidFill>
                  <a:schemeClr val="tx1"/>
                </a:solidFill>
              </a:rPr>
              <a:t>     language</a:t>
            </a:r>
            <a:endParaRPr lang="en-US" sz="3200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1981200" y="4762656"/>
            <a:ext cx="4959350" cy="2712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98345" y="4994725"/>
            <a:ext cx="8739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/>
              <a:t>ILP</a:t>
            </a:r>
            <a:endParaRPr lang="en-US" sz="4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598345" y="2008292"/>
            <a:ext cx="1079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TLP</a:t>
            </a:r>
            <a:endParaRPr lang="en-US" sz="44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5598345" y="3486796"/>
            <a:ext cx="9893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smtClean="0">
                <a:solidFill>
                  <a:srgbClr val="C00000"/>
                </a:solidFill>
              </a:rPr>
              <a:t>SLP</a:t>
            </a:r>
            <a:endParaRPr lang="en-US" sz="4400" b="1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2302" y="955854"/>
            <a:ext cx="2127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Frequency of</a:t>
            </a:r>
            <a:br>
              <a:rPr lang="en-US" sz="2400" dirty="0" smtClean="0"/>
            </a:br>
            <a:r>
              <a:rPr lang="en-US" sz="2400" dirty="0" smtClean="0"/>
              <a:t>communication</a:t>
            </a:r>
            <a:endParaRPr lang="en-US" sz="2400" dirty="0"/>
          </a:p>
        </p:txBody>
      </p:sp>
      <p:sp>
        <p:nvSpPr>
          <p:cNvPr id="7" name="Trapezoid 6"/>
          <p:cNvSpPr/>
          <p:nvPr/>
        </p:nvSpPr>
        <p:spPr>
          <a:xfrm>
            <a:off x="7142580" y="1906318"/>
            <a:ext cx="911182" cy="4482441"/>
          </a:xfrm>
          <a:prstGeom prst="trapezoid">
            <a:avLst>
              <a:gd name="adj" fmla="val 50000"/>
            </a:avLst>
          </a:prstGeom>
          <a:gradFill flip="none" rotWithShape="1">
            <a:gsLst>
              <a:gs pos="73000">
                <a:schemeClr val="accent3">
                  <a:lumMod val="89000"/>
                </a:schemeClr>
              </a:gs>
              <a:gs pos="71000">
                <a:schemeClr val="accent3">
                  <a:lumMod val="89000"/>
                </a:schemeClr>
              </a:gs>
              <a:gs pos="82000">
                <a:schemeClr val="accent3">
                  <a:lumMod val="75000"/>
                </a:schemeClr>
              </a:gs>
              <a:gs pos="44000">
                <a:schemeClr val="bg2"/>
              </a:gs>
            </a:gsLst>
            <a:lin ang="5400000" scaled="1"/>
            <a:tileRect/>
          </a:gradFill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7081811" y="6068454"/>
            <a:ext cx="10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Frequent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28091" y="1319010"/>
            <a:ext cx="1589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Granularity</a:t>
            </a:r>
            <a:endParaRPr lang="en-US" sz="2400" dirty="0"/>
          </a:p>
        </p:txBody>
      </p:sp>
      <p:sp>
        <p:nvSpPr>
          <p:cNvPr id="20" name="Trapezoid 19"/>
          <p:cNvSpPr/>
          <p:nvPr/>
        </p:nvSpPr>
        <p:spPr>
          <a:xfrm rot="10800000">
            <a:off x="854942" y="1869389"/>
            <a:ext cx="911182" cy="4482441"/>
          </a:xfrm>
          <a:prstGeom prst="trapezoid">
            <a:avLst>
              <a:gd name="adj" fmla="val 50000"/>
            </a:avLst>
          </a:prstGeom>
          <a:gradFill flip="none" rotWithShape="1">
            <a:gsLst>
              <a:gs pos="73000">
                <a:schemeClr val="accent3">
                  <a:lumMod val="89000"/>
                </a:schemeClr>
              </a:gs>
              <a:gs pos="71000">
                <a:schemeClr val="accent3">
                  <a:lumMod val="89000"/>
                </a:schemeClr>
              </a:gs>
              <a:gs pos="82000">
                <a:schemeClr val="accent3">
                  <a:lumMod val="75000"/>
                </a:schemeClr>
              </a:gs>
              <a:gs pos="44000">
                <a:schemeClr val="bg2"/>
              </a:gs>
            </a:gsLst>
            <a:lin ang="5400000" scaled="1"/>
            <a:tileRect/>
          </a:gradFill>
          <a:ln>
            <a:solidFill>
              <a:srgbClr val="417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911658" y="1831715"/>
            <a:ext cx="8218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Coarse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grain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628" y="5143499"/>
            <a:ext cx="410357" cy="41035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707" y="5832987"/>
            <a:ext cx="326491" cy="3974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1028" y="3304130"/>
            <a:ext cx="1084262" cy="108426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805" y="2082962"/>
            <a:ext cx="572352" cy="57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36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7" grpId="0" animBg="1"/>
      <p:bldP spid="3" grpId="0" animBg="1"/>
      <p:bldP spid="8" grpId="0"/>
      <p:bldP spid="21" grpId="0"/>
      <p:bldP spid="22" grpId="0"/>
      <p:bldP spid="15" grpId="0"/>
      <p:bldP spid="7" grpId="0" animBg="1"/>
      <p:bldP spid="19" grpId="0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665704" y="5053705"/>
            <a:ext cx="6118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99% of time is spent in loops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Parallelize loops </a:t>
            </a:r>
            <a:br>
              <a:rPr lang="en-US" dirty="0" smtClean="0"/>
            </a:br>
            <a:r>
              <a:rPr lang="en-US" dirty="0" smtClean="0"/>
              <a:t>to parallelize a program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6</a:t>
            </a:fld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 rot="5400000">
            <a:off x="3408134" y="1755590"/>
            <a:ext cx="508172" cy="6243294"/>
          </a:xfrm>
          <a:prstGeom prst="roundRect">
            <a:avLst/>
          </a:prstGeom>
          <a:pattFill prst="ltVert">
            <a:fgClr>
              <a:schemeClr val="tx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540573" y="5750791"/>
            <a:ext cx="6428638" cy="109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59846" y="5929758"/>
            <a:ext cx="6495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36" name="Straight Arrow Connector 35"/>
          <p:cNvCxnSpPr/>
          <p:nvPr/>
        </p:nvCxnSpPr>
        <p:spPr>
          <a:xfrm flipH="1" flipV="1">
            <a:off x="665704" y="5524404"/>
            <a:ext cx="6118163" cy="12273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Left Brace 55"/>
          <p:cNvSpPr/>
          <p:nvPr/>
        </p:nvSpPr>
        <p:spPr>
          <a:xfrm rot="5400000">
            <a:off x="3571366" y="-862379"/>
            <a:ext cx="306840" cy="611816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Connector 66"/>
          <p:cNvCxnSpPr/>
          <p:nvPr/>
        </p:nvCxnSpPr>
        <p:spPr>
          <a:xfrm>
            <a:off x="665704" y="2350123"/>
            <a:ext cx="0" cy="32268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6783867" y="2350123"/>
            <a:ext cx="0" cy="322680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569142" y="1749828"/>
            <a:ext cx="311285" cy="4170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266549" y="2828678"/>
            <a:ext cx="5056430" cy="2683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6857854" y="1759566"/>
            <a:ext cx="1783080" cy="8229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Outermost</a:t>
            </a:r>
            <a:br>
              <a:rPr lang="en-US" sz="2800" dirty="0" smtClean="0"/>
            </a:br>
            <a:r>
              <a:rPr lang="en-US" sz="2800" dirty="0" smtClean="0"/>
              <a:t>loops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2816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29" grpId="0" animBg="1"/>
      <p:bldP spid="32" grpId="2"/>
      <p:bldP spid="56" grpId="0" animBg="1"/>
      <p:bldP spid="6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F497D"/>
                </a:solidFill>
              </a:rPr>
              <a:t>The HELIX flow</a:t>
            </a:r>
            <a:endParaRPr lang="en-US" dirty="0">
              <a:solidFill>
                <a:srgbClr val="1F497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1343-6DF3-BD45-86AC-75D43BB3C163}" type="slidenum">
              <a:rPr lang="en-US" smtClean="0"/>
              <a:t>60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960634" y="1191951"/>
            <a:ext cx="31213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rgbClr val="008000"/>
                </a:solidFill>
              </a:rPr>
              <a:t>We’ve made many </a:t>
            </a:r>
            <a:r>
              <a:rPr lang="en-US" sz="1600" b="1" dirty="0">
                <a:solidFill>
                  <a:srgbClr val="008000"/>
                </a:solidFill>
              </a:rPr>
              <a:t>e</a:t>
            </a:r>
            <a:r>
              <a:rPr lang="en-US" sz="1600" b="1" dirty="0" smtClean="0">
                <a:solidFill>
                  <a:srgbClr val="008000"/>
                </a:solidFill>
              </a:rPr>
              <a:t>nhancements </a:t>
            </a:r>
            <a:br>
              <a:rPr lang="en-US" sz="1600" b="1" dirty="0" smtClean="0">
                <a:solidFill>
                  <a:srgbClr val="008000"/>
                </a:solidFill>
              </a:rPr>
            </a:br>
            <a:r>
              <a:rPr lang="en-US" sz="1600" b="1" dirty="0" smtClean="0">
                <a:solidFill>
                  <a:srgbClr val="008000"/>
                </a:solidFill>
              </a:rPr>
              <a:t>to existing code analysis, </a:t>
            </a:r>
          </a:p>
          <a:p>
            <a:r>
              <a:rPr lang="en-US" sz="1600" b="1" dirty="0" smtClean="0">
                <a:solidFill>
                  <a:srgbClr val="008000"/>
                </a:solidFill>
              </a:rPr>
              <a:t>e.g., DDG, induction variables, etc.</a:t>
            </a:r>
            <a:endParaRPr lang="en-US" sz="1600" b="1" dirty="0">
              <a:solidFill>
                <a:srgbClr val="008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7875" b="-7875"/>
          <a:stretch>
            <a:fillRect/>
          </a:stretch>
        </p:blipFill>
        <p:spPr>
          <a:xfrm>
            <a:off x="26707" y="1684696"/>
            <a:ext cx="8976106" cy="4936513"/>
          </a:xfrm>
        </p:spPr>
      </p:pic>
    </p:spTree>
    <p:extLst>
      <p:ext uri="{BB962C8B-B14F-4D97-AF65-F5344CB8AC3E}">
        <p14:creationId xmlns:p14="http://schemas.microsoft.com/office/powerpoint/2010/main" val="353087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sz="3600" dirty="0" smtClean="0"/>
              <a:t>Sims show single-cycle latency is possible </a:t>
            </a:r>
            <a:r>
              <a:rPr lang="en-US" sz="3600" dirty="0"/>
              <a:t>for </a:t>
            </a:r>
            <a:r>
              <a:rPr lang="en-US" sz="3600" dirty="0" smtClean="0"/>
              <a:t>adjacent-core communication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-14745" b="-14745"/>
          <a:stretch>
            <a:fillRect/>
          </a:stretch>
        </p:blipFill>
        <p:spPr/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1343-6DF3-BD45-86AC-75D43BB3C16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3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Simulator overview and accuracy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1343-6DF3-BD45-86AC-75D43BB3C163}" type="slidenum">
              <a:rPr lang="en-US" smtClean="0"/>
              <a:t>62</a:t>
            </a:fld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629757" y="3068341"/>
            <a:ext cx="1007612" cy="18630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pitchFamily="34" charset="0"/>
                <a:cs typeface="Helvetica" pitchFamily="34" charset="0"/>
              </a:rPr>
              <a:t>Pin</a:t>
            </a:r>
          </a:p>
          <a:p>
            <a:pPr algn="ctr"/>
            <a:r>
              <a:rPr lang="en-US" dirty="0" smtClean="0">
                <a:latin typeface="Helvetica" pitchFamily="34" charset="0"/>
                <a:cs typeface="Helvetica" pitchFamily="34" charset="0"/>
              </a:rPr>
              <a:t>VM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957283" y="2472164"/>
            <a:ext cx="3091965" cy="305540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dirty="0" smtClean="0">
                <a:latin typeface="Helvetica" pitchFamily="34" charset="0"/>
                <a:cs typeface="Helvetica" pitchFamily="34" charset="0"/>
              </a:rPr>
              <a:t>Un-core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39754" y="1626719"/>
            <a:ext cx="1587618" cy="633438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pitchFamily="34" charset="0"/>
                <a:cs typeface="Helvetica" pitchFamily="34" charset="0"/>
              </a:rPr>
              <a:t>Workload</a:t>
            </a:r>
          </a:p>
          <a:p>
            <a:pPr algn="ctr"/>
            <a:r>
              <a:rPr lang="en-US" dirty="0" smtClean="0">
                <a:latin typeface="Helvetica" pitchFamily="34" charset="0"/>
                <a:cs typeface="Helvetica" pitchFamily="34" charset="0"/>
              </a:rPr>
              <a:t>(parallel x86)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8" name="Straight Arrow Connector 7"/>
          <p:cNvCxnSpPr>
            <a:stCxn id="7" idx="2"/>
            <a:endCxn id="5" idx="0"/>
          </p:cNvCxnSpPr>
          <p:nvPr/>
        </p:nvCxnSpPr>
        <p:spPr>
          <a:xfrm>
            <a:off x="1133563" y="2260157"/>
            <a:ext cx="0" cy="80818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3"/>
            <a:endCxn id="6" idx="1"/>
          </p:cNvCxnSpPr>
          <p:nvPr/>
        </p:nvCxnSpPr>
        <p:spPr>
          <a:xfrm>
            <a:off x="1637369" y="3999868"/>
            <a:ext cx="31991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11" idx="0"/>
          </p:cNvCxnSpPr>
          <p:nvPr/>
        </p:nvCxnSpPr>
        <p:spPr>
          <a:xfrm>
            <a:off x="1133563" y="4931395"/>
            <a:ext cx="0" cy="528746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629757" y="5460141"/>
            <a:ext cx="1007612" cy="931527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Helvetica" pitchFamily="34" charset="0"/>
                <a:cs typeface="Helvetica" pitchFamily="34" charset="0"/>
              </a:rPr>
              <a:t>Host /</a:t>
            </a:r>
          </a:p>
          <a:p>
            <a:pPr algn="ctr"/>
            <a:r>
              <a:rPr lang="en-US" dirty="0" smtClean="0">
                <a:latin typeface="Helvetica" pitchFamily="34" charset="0"/>
                <a:cs typeface="Helvetica" pitchFamily="34" charset="0"/>
              </a:rPr>
              <a:t>OS</a:t>
            </a:r>
            <a:endParaRPr lang="en-US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3675310" y="3068341"/>
            <a:ext cx="815475" cy="783663"/>
          </a:xfrm>
          <a:prstGeom prst="roundRect">
            <a:avLst/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675309" y="4084907"/>
            <a:ext cx="815475" cy="783663"/>
          </a:xfrm>
          <a:prstGeom prst="roundRect">
            <a:avLst/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582628" y="4084907"/>
            <a:ext cx="815475" cy="783663"/>
          </a:xfrm>
          <a:prstGeom prst="roundRect">
            <a:avLst/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582629" y="3068341"/>
            <a:ext cx="815475" cy="783663"/>
          </a:xfrm>
          <a:prstGeom prst="roundRect">
            <a:avLst/>
          </a:prstGeom>
          <a:solidFill>
            <a:srgbClr val="C00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 smtClean="0">
                <a:latin typeface="Helvetica" pitchFamily="34" charset="0"/>
                <a:cs typeface="Helvetica" pitchFamily="34" charset="0"/>
              </a:rPr>
              <a:t>Core</a:t>
            </a:r>
            <a:endParaRPr lang="en-US" sz="1400" b="1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3398104" y="3392143"/>
            <a:ext cx="270380" cy="136058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398104" y="4408709"/>
            <a:ext cx="270380" cy="136058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922770" y="3857168"/>
            <a:ext cx="135190" cy="21589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4015451" y="3857168"/>
            <a:ext cx="135190" cy="215893"/>
          </a:xfrm>
          <a:prstGeom prst="roundRect">
            <a:avLst/>
          </a:prstGeom>
          <a:solidFill>
            <a:srgbClr val="FFC000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latin typeface="Helvetica" pitchFamily="34" charset="0"/>
              <a:cs typeface="Helvetica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92215" y="3815202"/>
            <a:ext cx="4821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Helvetica" pitchFamily="34" charset="0"/>
                <a:cs typeface="Helvetica" pitchFamily="34" charset="0"/>
              </a:rPr>
              <a:t>RC</a:t>
            </a:r>
            <a:endParaRPr lang="en-US" sz="1400" b="1" dirty="0">
              <a:solidFill>
                <a:schemeClr val="bg1"/>
              </a:solidFill>
              <a:latin typeface="Helvetica" pitchFamily="34" charset="0"/>
              <a:cs typeface="Helvetica" pitchFamily="34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3680669" y="3965114"/>
            <a:ext cx="319914" cy="0"/>
          </a:xfrm>
          <a:prstGeom prst="straightConnector1">
            <a:avLst/>
          </a:prstGeom>
          <a:ln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8" name="Picture 27" descr="ipc_cros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2413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01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Brief description of SPEC2K benchmarks used in our experiments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Non-numerical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gzip</a:t>
            </a:r>
            <a:r>
              <a:rPr lang="en-US" dirty="0" smtClean="0"/>
              <a:t> &amp; bzip2 </a:t>
            </a:r>
          </a:p>
          <a:p>
            <a:pPr lvl="1"/>
            <a:r>
              <a:rPr lang="en-US" dirty="0" smtClean="0"/>
              <a:t>compression</a:t>
            </a:r>
          </a:p>
          <a:p>
            <a:r>
              <a:rPr lang="en-US" dirty="0" err="1" smtClean="0"/>
              <a:t>vpr</a:t>
            </a:r>
            <a:r>
              <a:rPr lang="en-US" dirty="0" smtClean="0"/>
              <a:t> &amp; </a:t>
            </a:r>
            <a:r>
              <a:rPr lang="en-US" dirty="0" err="1" smtClean="0"/>
              <a:t>twolf</a:t>
            </a:r>
            <a:endParaRPr lang="en-US" dirty="0" smtClean="0"/>
          </a:p>
          <a:p>
            <a:pPr lvl="1"/>
            <a:r>
              <a:rPr lang="en-US" dirty="0" smtClean="0"/>
              <a:t>place &amp; route CAD</a:t>
            </a:r>
          </a:p>
          <a:p>
            <a:r>
              <a:rPr lang="en-US" dirty="0" smtClean="0"/>
              <a:t>parser</a:t>
            </a:r>
          </a:p>
          <a:p>
            <a:pPr lvl="1"/>
            <a:r>
              <a:rPr lang="en-US" dirty="0" smtClean="0"/>
              <a:t>Syntactic parser of English</a:t>
            </a:r>
          </a:p>
          <a:p>
            <a:pPr lvl="1"/>
            <a:r>
              <a:rPr lang="en-US" dirty="0" smtClean="0"/>
              <a:t>XML?</a:t>
            </a:r>
          </a:p>
          <a:p>
            <a:r>
              <a:rPr lang="en-US" dirty="0" err="1" smtClean="0"/>
              <a:t>mcf</a:t>
            </a:r>
            <a:endParaRPr lang="en-US" dirty="0" smtClean="0"/>
          </a:p>
          <a:p>
            <a:pPr lvl="1"/>
            <a:r>
              <a:rPr lang="en-US" dirty="0" smtClean="0"/>
              <a:t>Combinatorial optimization; network flow, scheduling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Numerical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art</a:t>
            </a:r>
          </a:p>
          <a:p>
            <a:pPr lvl="1"/>
            <a:r>
              <a:rPr lang="en-US" dirty="0" smtClean="0"/>
              <a:t>Neural network simulation; image recognition; machine learning</a:t>
            </a:r>
          </a:p>
          <a:p>
            <a:r>
              <a:rPr lang="en-US" dirty="0" err="1" smtClean="0"/>
              <a:t>equake</a:t>
            </a:r>
            <a:endParaRPr lang="en-US" dirty="0" smtClean="0"/>
          </a:p>
          <a:p>
            <a:pPr lvl="1"/>
            <a:r>
              <a:rPr lang="en-US" dirty="0" smtClean="0"/>
              <a:t>Seismic wave propagation</a:t>
            </a:r>
          </a:p>
          <a:p>
            <a:r>
              <a:rPr lang="en-US" dirty="0" smtClean="0"/>
              <a:t>mesa</a:t>
            </a:r>
          </a:p>
          <a:p>
            <a:pPr lvl="1"/>
            <a:r>
              <a:rPr lang="en-US" dirty="0" smtClean="0"/>
              <a:t>Emulates graphics on CPU</a:t>
            </a:r>
          </a:p>
          <a:p>
            <a:r>
              <a:rPr lang="en-US" dirty="0" err="1" smtClean="0"/>
              <a:t>ammp</a:t>
            </a:r>
            <a:endParaRPr lang="en-US" dirty="0" smtClean="0"/>
          </a:p>
          <a:p>
            <a:pPr lvl="1"/>
            <a:r>
              <a:rPr lang="en-US" dirty="0" smtClean="0"/>
              <a:t>Computational chemistry (e.g., atoms moving)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1343-6DF3-BD45-86AC-75D43BB3C163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93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Characteristics of parallelized benchmarks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0" r="323" b="10476"/>
          <a:stretch/>
        </p:blipFill>
        <p:spPr>
          <a:xfrm>
            <a:off x="1121415" y="1741315"/>
            <a:ext cx="6914311" cy="4438033"/>
          </a:xfrm>
        </p:spPr>
      </p:pic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581343-6DF3-BD45-86AC-75D43BB3C163}" type="slidenum">
              <a:rPr lang="en-US" smtClean="0"/>
              <a:t>64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248027" y="2265265"/>
            <a:ext cx="938253" cy="276999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200" dirty="0" smtClean="0">
                <a:latin typeface="Times New Roman"/>
                <a:cs typeface="Times New Roman"/>
              </a:rPr>
              <a:t>HELIX+RC</a:t>
            </a:r>
            <a:endParaRPr lang="en-US" sz="12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39104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82220"/>
            <a:ext cx="7886700" cy="5139255"/>
          </a:xfrm>
        </p:spPr>
        <p:txBody>
          <a:bodyPr>
            <a:normAutofit/>
          </a:bodyPr>
          <a:lstStyle/>
          <a:p>
            <a:pPr marL="457200" lvl="1" indent="0">
              <a:buNone/>
            </a:pPr>
            <a:endParaRPr lang="en-US" sz="3200" dirty="0" smtClean="0"/>
          </a:p>
          <a:p>
            <a:pPr marL="457200" lvl="1" indent="0">
              <a:buNone/>
            </a:pPr>
            <a:endParaRPr lang="en-US" sz="3200" dirty="0" smtClean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 smtClean="0"/>
          </a:p>
          <a:p>
            <a:pPr marL="457200" lvl="1" indent="0">
              <a:buNone/>
            </a:pPr>
            <a:endParaRPr lang="en-US" sz="3200" dirty="0"/>
          </a:p>
          <a:p>
            <a:pPr marL="457200" lvl="1" indent="0">
              <a:buNone/>
            </a:pPr>
            <a:endParaRPr lang="en-US" sz="3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7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741634" y="2186764"/>
            <a:ext cx="1397286" cy="1357828"/>
            <a:chOff x="2732925" y="2186764"/>
            <a:chExt cx="1397286" cy="1357828"/>
          </a:xfrm>
        </p:grpSpPr>
        <p:sp>
          <p:nvSpPr>
            <p:cNvPr id="9" name="Rectangle 8"/>
            <p:cNvSpPr/>
            <p:nvPr/>
          </p:nvSpPr>
          <p:spPr>
            <a:xfrm>
              <a:off x="2732925" y="2618266"/>
              <a:ext cx="1397286" cy="926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44814" y="2822219"/>
              <a:ext cx="996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work()</a:t>
              </a:r>
              <a:endParaRPr lang="en-US" sz="24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732925" y="2186764"/>
              <a:ext cx="1847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2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737670" y="3537798"/>
            <a:ext cx="1397286" cy="926326"/>
            <a:chOff x="2737670" y="3985280"/>
            <a:chExt cx="1397286" cy="926326"/>
          </a:xfrm>
        </p:grpSpPr>
        <p:sp>
          <p:nvSpPr>
            <p:cNvPr id="18" name="Rectangle 17"/>
            <p:cNvSpPr/>
            <p:nvPr/>
          </p:nvSpPr>
          <p:spPr>
            <a:xfrm>
              <a:off x="2737670" y="3985280"/>
              <a:ext cx="1397286" cy="926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959287" y="4189233"/>
              <a:ext cx="996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work()</a:t>
              </a:r>
              <a:endParaRPr lang="en-US" sz="24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2741634" y="4468645"/>
            <a:ext cx="1397286" cy="926326"/>
            <a:chOff x="2732925" y="4916127"/>
            <a:chExt cx="1397286" cy="926326"/>
          </a:xfrm>
        </p:grpSpPr>
        <p:sp>
          <p:nvSpPr>
            <p:cNvPr id="22" name="Rectangle 21"/>
            <p:cNvSpPr/>
            <p:nvPr/>
          </p:nvSpPr>
          <p:spPr>
            <a:xfrm>
              <a:off x="2732925" y="4916127"/>
              <a:ext cx="1397286" cy="926326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954542" y="5120080"/>
              <a:ext cx="9961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work()</a:t>
              </a:r>
              <a:endParaRPr lang="en-US" sz="2400" dirty="0"/>
            </a:p>
          </p:txBody>
        </p:sp>
      </p:grp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28650" y="91440"/>
            <a:ext cx="7886700" cy="1325563"/>
          </a:xfrm>
        </p:spPr>
        <p:txBody>
          <a:bodyPr/>
          <a:lstStyle/>
          <a:p>
            <a:r>
              <a:rPr lang="en-US" dirty="0" smtClean="0"/>
              <a:t>DOACROSS parallelism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471352" y="2618266"/>
            <a:ext cx="0" cy="91585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71976" y="2792810"/>
            <a:ext cx="169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Iteration 0</a:t>
            </a:r>
            <a:endParaRPr lang="en-US" sz="2800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471352" y="3555312"/>
            <a:ext cx="0" cy="908812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1976" y="3710973"/>
            <a:ext cx="169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Iteration 1</a:t>
            </a:r>
            <a:endParaRPr lang="en-US" sz="2800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2471352" y="4464124"/>
            <a:ext cx="0" cy="930847"/>
          </a:xfrm>
          <a:prstGeom prst="straightConnector1">
            <a:avLst/>
          </a:prstGeom>
          <a:ln w="28575">
            <a:solidFill>
              <a:schemeClr val="tx1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763225" y="4629136"/>
            <a:ext cx="169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Iteration 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9445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50" presetClass="path" presetSubtype="0" accel="50000" decel="5000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87 -3.33333E-6 L 0.09687 -3.33333E-6 C 0.1408 -3.33333E-6 0.19601 -0.03819 0.19601 -0.06782 L 0.19601 -0.13426 " pathEditMode="relative" rAng="0" ptsTypes="AAAA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844" y="-6713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5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4.72222E-6 -1.48148E-6 L 0.19375 -1.48148E-6 C 0.28072 -1.48148E-6 0.38836 -0.07546 0.38836 -0.13588 L 0.38836 -0.26991 " pathEditMode="relative" rAng="0" ptsTypes="AAAA">
                                      <p:cBhvr>
                                        <p:cTn id="35" dur="12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10" y="-13495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31" grpId="0"/>
      <p:bldP spid="31" grpId="1"/>
      <p:bldP spid="33" grpId="0"/>
      <p:bldP spid="33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" name="Straight Connector 47"/>
          <p:cNvCxnSpPr/>
          <p:nvPr/>
        </p:nvCxnSpPr>
        <p:spPr>
          <a:xfrm flipH="1" flipV="1">
            <a:off x="6952823" y="2608764"/>
            <a:ext cx="17688" cy="20744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1634" y="2618265"/>
            <a:ext cx="1397286" cy="12578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2989818" y="2675760"/>
            <a:ext cx="9961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c=f(c)</a:t>
            </a:r>
          </a:p>
          <a:p>
            <a:r>
              <a:rPr lang="en-US" sz="2400" dirty="0"/>
              <a:t>d</a:t>
            </a:r>
            <a:r>
              <a:rPr lang="en-US" sz="2400" dirty="0" smtClean="0"/>
              <a:t>=f(d)</a:t>
            </a:r>
          </a:p>
          <a:p>
            <a:r>
              <a:rPr lang="en-US" sz="2400" dirty="0" smtClean="0"/>
              <a:t>work()</a:t>
            </a:r>
            <a:endParaRPr lang="en-US" sz="2400" dirty="0"/>
          </a:p>
        </p:txBody>
      </p:sp>
      <p:cxnSp>
        <p:nvCxnSpPr>
          <p:cNvPr id="7" name="Straight Connector 6"/>
          <p:cNvCxnSpPr>
            <a:endCxn id="33" idx="2"/>
          </p:cNvCxnSpPr>
          <p:nvPr/>
        </p:nvCxnSpPr>
        <p:spPr>
          <a:xfrm>
            <a:off x="5205394" y="2618263"/>
            <a:ext cx="0" cy="1277759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46093" y="3501757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904037" y="4300152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2739763" y="2715986"/>
            <a:ext cx="1399571" cy="78577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itle 1"/>
          <p:cNvSpPr>
            <a:spLocks noGrp="1"/>
          </p:cNvSpPr>
          <p:nvPr>
            <p:ph type="title"/>
          </p:nvPr>
        </p:nvSpPr>
        <p:spPr>
          <a:xfrm>
            <a:off x="628650" y="91440"/>
            <a:ext cx="7886700" cy="1325563"/>
          </a:xfrm>
        </p:spPr>
        <p:txBody>
          <a:bodyPr/>
          <a:lstStyle/>
          <a:p>
            <a:r>
              <a:rPr lang="en-US" dirty="0" smtClean="0"/>
              <a:t>DOACROSS parallelism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4506751" y="2618265"/>
            <a:ext cx="1397286" cy="1277757"/>
            <a:chOff x="4506751" y="2618265"/>
            <a:chExt cx="1397286" cy="1277757"/>
          </a:xfrm>
        </p:grpSpPr>
        <p:sp>
          <p:nvSpPr>
            <p:cNvPr id="33" name="Rectangle 32"/>
            <p:cNvSpPr/>
            <p:nvPr/>
          </p:nvSpPr>
          <p:spPr>
            <a:xfrm>
              <a:off x="4506751" y="2618265"/>
              <a:ext cx="1397286" cy="12777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40860" y="2675760"/>
              <a:ext cx="9961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c=f(c)</a:t>
              </a:r>
            </a:p>
            <a:p>
              <a:r>
                <a:rPr lang="en-US" sz="2400" dirty="0" smtClean="0"/>
                <a:t>d=f(d)</a:t>
              </a:r>
            </a:p>
            <a:p>
              <a:r>
                <a:rPr lang="en-US" sz="2400" dirty="0" smtClean="0"/>
                <a:t>work()</a:t>
              </a:r>
              <a:endParaRPr lang="en-US" sz="2400" dirty="0"/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4513924" y="3490667"/>
            <a:ext cx="1399571" cy="78477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273738" y="2628095"/>
            <a:ext cx="1397286" cy="1267927"/>
            <a:chOff x="6273738" y="2628095"/>
            <a:chExt cx="1397286" cy="1267927"/>
          </a:xfrm>
          <a:solidFill>
            <a:schemeClr val="bg1"/>
          </a:solidFill>
        </p:grpSpPr>
        <p:sp>
          <p:nvSpPr>
            <p:cNvPr id="22" name="Rectangle 21"/>
            <p:cNvSpPr/>
            <p:nvPr/>
          </p:nvSpPr>
          <p:spPr>
            <a:xfrm>
              <a:off x="6273738" y="2628095"/>
              <a:ext cx="1397286" cy="1267927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505916" y="2670760"/>
              <a:ext cx="996107" cy="12003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c=f(c)</a:t>
              </a:r>
            </a:p>
            <a:p>
              <a:r>
                <a:rPr lang="en-US" sz="2400" dirty="0" smtClean="0"/>
                <a:t>d=f(d)</a:t>
              </a:r>
            </a:p>
            <a:p>
              <a:r>
                <a:rPr lang="en-US" sz="2400" dirty="0" smtClean="0"/>
                <a:t>work()</a:t>
              </a:r>
              <a:endParaRPr lang="en-US" sz="2400" dirty="0"/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6272595" y="4230180"/>
            <a:ext cx="1399571" cy="82685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924680" y="2592513"/>
            <a:ext cx="172502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C00000"/>
                </a:solidFill>
              </a:rPr>
              <a:t>Sequential</a:t>
            </a:r>
            <a:br>
              <a:rPr lang="en-US" sz="2800" dirty="0" smtClean="0">
                <a:solidFill>
                  <a:srgbClr val="C00000"/>
                </a:solidFill>
              </a:rPr>
            </a:br>
            <a:r>
              <a:rPr lang="en-US" sz="2800" dirty="0" smtClean="0">
                <a:solidFill>
                  <a:srgbClr val="C00000"/>
                </a:solidFill>
              </a:rPr>
              <a:t>segment</a:t>
            </a:r>
            <a:endParaRPr lang="en-US" sz="28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31439" y="3418968"/>
            <a:ext cx="1442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Parallel</a:t>
            </a:r>
            <a:br>
              <a:rPr lang="en-US" sz="2800" dirty="0" smtClean="0"/>
            </a:br>
            <a:r>
              <a:rPr lang="en-US" sz="2800" dirty="0" smtClean="0"/>
              <a:t>segment</a:t>
            </a:r>
            <a:endParaRPr lang="en-US" sz="2800" dirty="0"/>
          </a:p>
        </p:txBody>
      </p:sp>
      <p:sp>
        <p:nvSpPr>
          <p:cNvPr id="21" name="Rounded Rectangle 20"/>
          <p:cNvSpPr/>
          <p:nvPr/>
        </p:nvSpPr>
        <p:spPr>
          <a:xfrm>
            <a:off x="2740757" y="3541984"/>
            <a:ext cx="1399571" cy="329106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Curved Connector 4"/>
          <p:cNvCxnSpPr/>
          <p:nvPr/>
        </p:nvCxnSpPr>
        <p:spPr>
          <a:xfrm>
            <a:off x="3779807" y="2817150"/>
            <a:ext cx="1050583" cy="16967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urved Connector 25"/>
          <p:cNvCxnSpPr/>
          <p:nvPr/>
        </p:nvCxnSpPr>
        <p:spPr>
          <a:xfrm>
            <a:off x="5509475" y="2830346"/>
            <a:ext cx="1050583" cy="16967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urved Connector 26"/>
          <p:cNvCxnSpPr/>
          <p:nvPr/>
        </p:nvCxnSpPr>
        <p:spPr>
          <a:xfrm>
            <a:off x="3798469" y="3172969"/>
            <a:ext cx="1050583" cy="16967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urved Connector 28"/>
          <p:cNvCxnSpPr/>
          <p:nvPr/>
        </p:nvCxnSpPr>
        <p:spPr>
          <a:xfrm>
            <a:off x="5528137" y="3186165"/>
            <a:ext cx="1050583" cy="169670"/>
          </a:xfrm>
          <a:prstGeom prst="curvedConnector3">
            <a:avLst>
              <a:gd name="adj1" fmla="val 50000"/>
            </a:avLst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0398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L -8.33333E-7 0.12338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100"/>
                            </p:stCondLst>
                            <p:childTnLst>
                              <p:par>
                                <p:cTn id="6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00104 0.23264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162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1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00"/>
                            </p:stCondLst>
                            <p:childTnLst>
                              <p:par>
                                <p:cTn id="7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/>
      <p:bldP spid="53" grpId="0" animBg="1"/>
      <p:bldP spid="54" grpId="0" animBg="1"/>
      <p:bldP spid="55" grpId="0" animBg="1"/>
      <p:bldP spid="2" grpId="0"/>
      <p:bldP spid="20" grpId="0"/>
      <p:bldP spid="2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586" y="2902830"/>
            <a:ext cx="961050" cy="458215"/>
          </a:xfrm>
          <a:prstGeom prst="rect">
            <a:avLst/>
          </a:prstGeom>
        </p:spPr>
      </p:pic>
      <p:cxnSp>
        <p:nvCxnSpPr>
          <p:cNvPr id="48" name="Straight Connector 47"/>
          <p:cNvCxnSpPr/>
          <p:nvPr/>
        </p:nvCxnSpPr>
        <p:spPr>
          <a:xfrm flipH="1" flipV="1">
            <a:off x="6952823" y="2608764"/>
            <a:ext cx="17688" cy="207444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2DD86-B4E8-4B18-9C04-B97CC6328D0B}" type="slidenum">
              <a:rPr lang="en-US" smtClean="0"/>
              <a:t>9</a:t>
            </a:fld>
            <a:endParaRPr lang="en-US"/>
          </a:p>
        </p:txBody>
      </p:sp>
      <p:grpSp>
        <p:nvGrpSpPr>
          <p:cNvPr id="27" name="Group 26"/>
          <p:cNvGrpSpPr/>
          <p:nvPr/>
        </p:nvGrpSpPr>
        <p:grpSpPr>
          <a:xfrm>
            <a:off x="2741634" y="2618265"/>
            <a:ext cx="1397286" cy="1257824"/>
            <a:chOff x="2732925" y="2618265"/>
            <a:chExt cx="1397286" cy="1257824"/>
          </a:xfrm>
        </p:grpSpPr>
        <p:sp>
          <p:nvSpPr>
            <p:cNvPr id="9" name="Rectangle 8"/>
            <p:cNvSpPr/>
            <p:nvPr/>
          </p:nvSpPr>
          <p:spPr>
            <a:xfrm>
              <a:off x="2732925" y="2618265"/>
              <a:ext cx="1397286" cy="1257823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981109" y="2675760"/>
              <a:ext cx="9961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c=f(c)</a:t>
              </a:r>
            </a:p>
            <a:p>
              <a:r>
                <a:rPr lang="en-US" sz="2400" dirty="0"/>
                <a:t>d</a:t>
              </a:r>
              <a:r>
                <a:rPr lang="en-US" sz="2400" dirty="0" smtClean="0"/>
                <a:t>=f(d)</a:t>
              </a:r>
            </a:p>
            <a:p>
              <a:r>
                <a:rPr lang="en-US" sz="2400" dirty="0" smtClean="0"/>
                <a:t>work()</a:t>
              </a:r>
              <a:endParaRPr lang="en-US" sz="2400" dirty="0"/>
            </a:p>
          </p:txBody>
        </p:sp>
      </p:grpSp>
      <p:cxnSp>
        <p:nvCxnSpPr>
          <p:cNvPr id="7" name="Straight Connector 6"/>
          <p:cNvCxnSpPr>
            <a:endCxn id="33" idx="2"/>
          </p:cNvCxnSpPr>
          <p:nvPr/>
        </p:nvCxnSpPr>
        <p:spPr>
          <a:xfrm>
            <a:off x="5205394" y="2608535"/>
            <a:ext cx="0" cy="213037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46093" y="3501757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904037" y="4305410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2739763" y="2715986"/>
            <a:ext cx="1399571" cy="78577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4506751" y="3461151"/>
            <a:ext cx="1397286" cy="1277757"/>
            <a:chOff x="4506751" y="2618265"/>
            <a:chExt cx="1397286" cy="1277757"/>
          </a:xfrm>
        </p:grpSpPr>
        <p:sp>
          <p:nvSpPr>
            <p:cNvPr id="33" name="Rectangle 32"/>
            <p:cNvSpPr/>
            <p:nvPr/>
          </p:nvSpPr>
          <p:spPr>
            <a:xfrm>
              <a:off x="4506751" y="2618265"/>
              <a:ext cx="1397286" cy="1277757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740860" y="2677554"/>
              <a:ext cx="99610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c=f(c)</a:t>
              </a:r>
            </a:p>
            <a:p>
              <a:r>
                <a:rPr lang="en-US" sz="2400" dirty="0" smtClean="0"/>
                <a:t>d=f(d)</a:t>
              </a:r>
            </a:p>
            <a:p>
              <a:r>
                <a:rPr lang="en-US" sz="2400" dirty="0" smtClean="0"/>
                <a:t>work()</a:t>
              </a:r>
              <a:endParaRPr lang="en-US" sz="2400" dirty="0"/>
            </a:p>
          </p:txBody>
        </p:sp>
      </p:grpSp>
      <p:sp>
        <p:nvSpPr>
          <p:cNvPr id="54" name="Rounded Rectangle 53"/>
          <p:cNvSpPr/>
          <p:nvPr/>
        </p:nvSpPr>
        <p:spPr>
          <a:xfrm>
            <a:off x="4513924" y="3490667"/>
            <a:ext cx="1399571" cy="784771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6264010" y="4224528"/>
            <a:ext cx="1397286" cy="1267927"/>
            <a:chOff x="6273738" y="2628095"/>
            <a:chExt cx="1397286" cy="1267927"/>
          </a:xfrm>
          <a:solidFill>
            <a:schemeClr val="bg1"/>
          </a:solidFill>
        </p:grpSpPr>
        <p:sp>
          <p:nvSpPr>
            <p:cNvPr id="22" name="Rectangle 21"/>
            <p:cNvSpPr/>
            <p:nvPr/>
          </p:nvSpPr>
          <p:spPr>
            <a:xfrm>
              <a:off x="6273738" y="2628095"/>
              <a:ext cx="1397286" cy="1267927"/>
            </a:xfrm>
            <a:prstGeom prst="rect">
              <a:avLst/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505916" y="2670760"/>
              <a:ext cx="996107" cy="1200329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c=f(c)</a:t>
              </a:r>
            </a:p>
            <a:p>
              <a:r>
                <a:rPr lang="en-US" sz="2400" dirty="0" smtClean="0"/>
                <a:t>d=f(d)</a:t>
              </a:r>
            </a:p>
            <a:p>
              <a:r>
                <a:rPr lang="en-US" sz="2400" dirty="0" smtClean="0"/>
                <a:t>work()</a:t>
              </a:r>
              <a:endParaRPr lang="en-US" sz="2400" dirty="0"/>
            </a:p>
          </p:txBody>
        </p:sp>
      </p:grpSp>
      <p:sp>
        <p:nvSpPr>
          <p:cNvPr id="55" name="Rounded Rectangle 54"/>
          <p:cNvSpPr/>
          <p:nvPr/>
        </p:nvSpPr>
        <p:spPr>
          <a:xfrm>
            <a:off x="6272595" y="4230180"/>
            <a:ext cx="1399571" cy="826853"/>
          </a:xfrm>
          <a:prstGeom prst="round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itle 1"/>
          <p:cNvSpPr>
            <a:spLocks noGrp="1"/>
          </p:cNvSpPr>
          <p:nvPr>
            <p:ph type="title"/>
          </p:nvPr>
        </p:nvSpPr>
        <p:spPr>
          <a:xfrm>
            <a:off x="628650" y="91440"/>
            <a:ext cx="7886700" cy="1325563"/>
          </a:xfrm>
        </p:spPr>
        <p:txBody>
          <a:bodyPr/>
          <a:lstStyle/>
          <a:p>
            <a:r>
              <a:rPr lang="en-US" dirty="0" smtClean="0"/>
              <a:t>HELIX: DOACROSS for multicore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511735" y="3087588"/>
            <a:ext cx="1855625" cy="2128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V="1">
            <a:off x="4301613" y="3911945"/>
            <a:ext cx="1855625" cy="2128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V="1">
            <a:off x="6065212" y="4644952"/>
            <a:ext cx="1855625" cy="21283"/>
          </a:xfrm>
          <a:prstGeom prst="line">
            <a:avLst/>
          </a:prstGeom>
          <a:ln w="3810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583317" y="1104683"/>
            <a:ext cx="613924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[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CGO 2012,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DAC 2012,</a:t>
            </a:r>
            <a:b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2000" i="1" dirty="0" err="1" smtClean="0">
                <a:solidFill>
                  <a:schemeClr val="bg2">
                    <a:lumMod val="50000"/>
                  </a:schemeClr>
                </a:solidFill>
              </a:rPr>
              <a:t>Campanoni</a:t>
            </a:r>
            <a:r>
              <a:rPr lang="en-US" sz="2000" i="1" dirty="0" smtClean="0">
                <a:solidFill>
                  <a:schemeClr val="bg2">
                    <a:lumMod val="50000"/>
                  </a:schemeClr>
                </a:solidFill>
              </a:rPr>
              <a:t> et al, IEEE Micro 2012</a:t>
            </a:r>
            <a:r>
              <a:rPr lang="en-US" sz="2000" dirty="0" smtClean="0">
                <a:solidFill>
                  <a:schemeClr val="bg2">
                    <a:lumMod val="50000"/>
                  </a:schemeClr>
                </a:solidFill>
              </a:rPr>
              <a:t>]</a:t>
            </a: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0" name="Rounded Rectangle 49"/>
          <p:cNvSpPr/>
          <p:nvPr/>
        </p:nvSpPr>
        <p:spPr>
          <a:xfrm>
            <a:off x="2727452" y="3083537"/>
            <a:ext cx="1399571" cy="38935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/>
          <p:cNvSpPr/>
          <p:nvPr/>
        </p:nvSpPr>
        <p:spPr>
          <a:xfrm>
            <a:off x="2743904" y="2710441"/>
            <a:ext cx="1399571" cy="32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4496447" y="3943513"/>
            <a:ext cx="1399571" cy="38935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ounded Rectangle 55"/>
          <p:cNvSpPr/>
          <p:nvPr/>
        </p:nvSpPr>
        <p:spPr>
          <a:xfrm>
            <a:off x="4512899" y="3570417"/>
            <a:ext cx="1399571" cy="32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6281092" y="4674395"/>
            <a:ext cx="1399571" cy="389359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ounded Rectangle 57"/>
          <p:cNvSpPr/>
          <p:nvPr/>
        </p:nvSpPr>
        <p:spPr>
          <a:xfrm>
            <a:off x="6272830" y="4276585"/>
            <a:ext cx="1399571" cy="329321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4146093" y="3083537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5913261" y="3931156"/>
            <a:ext cx="367831" cy="0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0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2.96296E-6 L 0.28125 -0.0083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-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 animBg="1"/>
      <p:bldP spid="55" grpId="0" animBg="1"/>
      <p:bldP spid="50" grpId="0" animBg="1"/>
      <p:bldP spid="51" grpId="0" animBg="1"/>
      <p:bldP spid="52" grpId="0" animBg="1"/>
      <p:bldP spid="56" grpId="0" animBg="1"/>
      <p:bldP spid="57" grpId="0" animBg="1"/>
      <p:bldP spid="5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54651</TotalTime>
  <Words>1237</Words>
  <Application>Microsoft Macintosh PowerPoint</Application>
  <PresentationFormat>On-screen Show (4:3)</PresentationFormat>
  <Paragraphs>574</Paragraphs>
  <Slides>64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Calibri</vt:lpstr>
      <vt:lpstr>Calibri Light</vt:lpstr>
      <vt:lpstr>Courier New</vt:lpstr>
      <vt:lpstr>Helvetica</vt:lpstr>
      <vt:lpstr>Times New Roman</vt:lpstr>
      <vt:lpstr>Arial</vt:lpstr>
      <vt:lpstr>Office Theme</vt:lpstr>
      <vt:lpstr>            A research CAT</vt:lpstr>
      <vt:lpstr>Sequential programs are not accelerating like they used to</vt:lpstr>
      <vt:lpstr>Multicores are underutilized</vt:lpstr>
      <vt:lpstr>PowerPoint Presentation</vt:lpstr>
      <vt:lpstr>Non-numerical programs need to be parallelized</vt:lpstr>
      <vt:lpstr>Parallelize loops  to parallelize a program</vt:lpstr>
      <vt:lpstr>DOACROSS parallelism</vt:lpstr>
      <vt:lpstr>DOACROSS parallelism</vt:lpstr>
      <vt:lpstr>HELIX: DOACROSS for multicore</vt:lpstr>
      <vt:lpstr>HELIX: DOACROSS for multicore</vt:lpstr>
      <vt:lpstr>HELIX: DOACROSS for multicore</vt:lpstr>
      <vt:lpstr>HELIX: DOACROSS for multicore</vt:lpstr>
      <vt:lpstr>HELIX: DOACROSS for multicore</vt:lpstr>
      <vt:lpstr>Parallelize loops  to parallelize a program</vt:lpstr>
      <vt:lpstr>Parallelize loops  to parallelize a program</vt:lpstr>
      <vt:lpstr>HELIX: DOACROSS for multicore</vt:lpstr>
      <vt:lpstr>Outline</vt:lpstr>
      <vt:lpstr>SLP challenge: short loop iterations</vt:lpstr>
      <vt:lpstr>SLP challenge: short loop iterations</vt:lpstr>
      <vt:lpstr>SLP challenge: short loop iterations</vt:lpstr>
      <vt:lpstr>A compiler-architecture co-design to efficiently execute short iterations</vt:lpstr>
      <vt:lpstr>Light-weight enhancement of today’s multicore architecture</vt:lpstr>
      <vt:lpstr>Light-weight enhancement of today’s multicore architecture</vt:lpstr>
      <vt:lpstr>PowerPoint Presentation</vt:lpstr>
      <vt:lpstr>The importance of HELIX-RC</vt:lpstr>
      <vt:lpstr>The importance of HELIX-RC</vt:lpstr>
      <vt:lpstr>Outline</vt:lpstr>
      <vt:lpstr>HELIX and its limitations</vt:lpstr>
      <vt:lpstr>Opportunity: relax program semantics</vt:lpstr>
      <vt:lpstr>Relaxing transformations remove performance bottlenecks</vt:lpstr>
      <vt:lpstr>Relaxing transformations remove performance bottlenecks</vt:lpstr>
      <vt:lpstr>Relaxing transformations remove performance bottlenecks</vt:lpstr>
      <vt:lpstr>Design space of HELIX-UP</vt:lpstr>
      <vt:lpstr>Pruning the design space</vt:lpstr>
      <vt:lpstr>HELIX: no relaxing transformations</vt:lpstr>
      <vt:lpstr>HELIX-UP unblocks extra parallelism with small output distortions</vt:lpstr>
      <vt:lpstr>Performance/distortion tradeoff</vt:lpstr>
      <vt:lpstr>Run time code tuning</vt:lpstr>
      <vt:lpstr>Adapting code at run time unlocks more parallelism</vt:lpstr>
      <vt:lpstr>HELIX-UP improves more than just performance</vt:lpstr>
      <vt:lpstr>Relaxed transformations to be robust to DDG inaccuracies</vt:lpstr>
      <vt:lpstr>Relaxed transformations for consistent performance</vt:lpstr>
      <vt:lpstr>So, what’s next?</vt:lpstr>
      <vt:lpstr>Next 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Irregular data consumption</vt:lpstr>
      <vt:lpstr>Breakdown of overhead left</vt:lpstr>
      <vt:lpstr>How to adapt code?</vt:lpstr>
      <vt:lpstr>Setting knobs statically is good enough for regular workload</vt:lpstr>
      <vt:lpstr>HELIX-UP runtime is “good enough”</vt:lpstr>
      <vt:lpstr>Conventional transformations are still important</vt:lpstr>
      <vt:lpstr>HELIX-UP and Related Work with no output distortion</vt:lpstr>
      <vt:lpstr>HELIX-UP and Related Work with output distortion</vt:lpstr>
      <vt:lpstr>Relaxed transformations remove performance bottlenecks</vt:lpstr>
      <vt:lpstr>Small Loop Parallelism: a compiler-level granularity</vt:lpstr>
      <vt:lpstr>The HELIX flow</vt:lpstr>
      <vt:lpstr>Sims show single-cycle latency is possible for adjacent-core communication</vt:lpstr>
      <vt:lpstr>Simulator overview and accuracy</vt:lpstr>
      <vt:lpstr>Brief description of SPEC2K benchmarks used in our experiments</vt:lpstr>
      <vt:lpstr>Characteristics of parallelized benchmarks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HELIX-UP:</dc:title>
  <dc:creator>Windows User</dc:creator>
  <cp:lastModifiedBy>simonec@eecs.northwestern.edu</cp:lastModifiedBy>
  <cp:revision>3118</cp:revision>
  <cp:lastPrinted>2015-02-08T17:27:20Z</cp:lastPrinted>
  <dcterms:created xsi:type="dcterms:W3CDTF">2015-02-02T21:47:45Z</dcterms:created>
  <dcterms:modified xsi:type="dcterms:W3CDTF">2016-11-22T19:09:34Z</dcterms:modified>
</cp:coreProperties>
</file>